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30"/>
  </p:notesMasterIdLst>
  <p:sldIdLst>
    <p:sldId id="256" r:id="rId2"/>
    <p:sldId id="257" r:id="rId3"/>
    <p:sldId id="276" r:id="rId4"/>
    <p:sldId id="275" r:id="rId5"/>
    <p:sldId id="271" r:id="rId6"/>
    <p:sldId id="272" r:id="rId7"/>
    <p:sldId id="273" r:id="rId8"/>
    <p:sldId id="274" r:id="rId9"/>
    <p:sldId id="281" r:id="rId10"/>
    <p:sldId id="282" r:id="rId11"/>
    <p:sldId id="283" r:id="rId12"/>
    <p:sldId id="270" r:id="rId13"/>
    <p:sldId id="284" r:id="rId14"/>
    <p:sldId id="258" r:id="rId15"/>
    <p:sldId id="285" r:id="rId16"/>
    <p:sldId id="278" r:id="rId17"/>
    <p:sldId id="259" r:id="rId18"/>
    <p:sldId id="286" r:id="rId19"/>
    <p:sldId id="287" r:id="rId20"/>
    <p:sldId id="288" r:id="rId21"/>
    <p:sldId id="266" r:id="rId22"/>
    <p:sldId id="268" r:id="rId23"/>
    <p:sldId id="263" r:id="rId24"/>
    <p:sldId id="289" r:id="rId25"/>
    <p:sldId id="264" r:id="rId26"/>
    <p:sldId id="265" r:id="rId27"/>
    <p:sldId id="277" r:id="rId28"/>
    <p:sldId id="269" r:id="rId29"/>
  </p:sldIdLst>
  <p:sldSz cx="9144000" cy="6858000" type="screen4x3"/>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Estilo Claro 2 - Destaqu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D7AC3CCA-C797-4891-BE02-D94E43425B78}" styleName="Estilo Mé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00" autoAdjust="0"/>
    <p:restoredTop sz="86377" autoAdjust="0"/>
  </p:normalViewPr>
  <p:slideViewPr>
    <p:cSldViewPr>
      <p:cViewPr varScale="1">
        <p:scale>
          <a:sx n="80" d="100"/>
          <a:sy n="80" d="100"/>
        </p:scale>
        <p:origin x="-1722" y="-90"/>
      </p:cViewPr>
      <p:guideLst>
        <p:guide orient="horz" pos="2160"/>
        <p:guide pos="2880"/>
      </p:guideLst>
    </p:cSldViewPr>
  </p:slideViewPr>
  <p:outlineViewPr>
    <p:cViewPr>
      <p:scale>
        <a:sx n="33" d="100"/>
        <a:sy n="33" d="100"/>
      </p:scale>
      <p:origin x="0" y="10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C166394-D356-44FE-AA74-5FDFB58BEE6B}" type="datetimeFigureOut">
              <a:rPr lang="pt-PT" smtClean="0"/>
              <a:pPr/>
              <a:t>06-12-2013</a:t>
            </a:fld>
            <a:endParaRPr lang="pt-PT"/>
          </a:p>
        </p:txBody>
      </p:sp>
      <p:sp>
        <p:nvSpPr>
          <p:cNvPr id="4" name="Marcador de Posição da Imagem do Diapositivo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19FAB1-C716-4026-874F-0FBC17292779}" type="slidenum">
              <a:rPr lang="pt-PT" smtClean="0"/>
              <a:pPr/>
              <a:t>‹nº›</a:t>
            </a:fld>
            <a:endParaRPr lang="pt-PT"/>
          </a:p>
        </p:txBody>
      </p:sp>
    </p:spTree>
    <p:extLst>
      <p:ext uri="{BB962C8B-B14F-4D97-AF65-F5344CB8AC3E}">
        <p14:creationId xmlns:p14="http://schemas.microsoft.com/office/powerpoint/2010/main" xmlns="" val="2748052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bg>
      <p:bgRef idx="1002">
        <a:schemeClr val="bg2"/>
      </p:bgRef>
    </p:bg>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PT" smtClean="0"/>
              <a:t>Clique para editar o estilo</a:t>
            </a:r>
            <a:endParaRPr kumimoji="0"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PT" smtClean="0"/>
              <a:t>Faça clique para editar o estilo</a:t>
            </a:r>
            <a:endParaRPr kumimoji="0" lang="en-US"/>
          </a:p>
        </p:txBody>
      </p:sp>
      <p:sp>
        <p:nvSpPr>
          <p:cNvPr id="30" name="Marcador de Posição da Data 29"/>
          <p:cNvSpPr>
            <a:spLocks noGrp="1"/>
          </p:cNvSpPr>
          <p:nvPr>
            <p:ph type="dt" sz="half" idx="10"/>
          </p:nvPr>
        </p:nvSpPr>
        <p:spPr/>
        <p:txBody>
          <a:bodyPr/>
          <a:lstStyle/>
          <a:p>
            <a:fld id="{22F54BCB-F5F1-4A33-8526-9250CD409858}" type="datetime1">
              <a:rPr lang="pt-PT" smtClean="0"/>
              <a:pPr/>
              <a:t>06-12-2013</a:t>
            </a:fld>
            <a:endParaRPr lang="pt-PT"/>
          </a:p>
        </p:txBody>
      </p:sp>
      <p:sp>
        <p:nvSpPr>
          <p:cNvPr id="19" name="Marcador de Posição do Rodapé 18"/>
          <p:cNvSpPr>
            <a:spLocks noGrp="1"/>
          </p:cNvSpPr>
          <p:nvPr>
            <p:ph type="ftr" sz="quarter" idx="11"/>
          </p:nvPr>
        </p:nvSpPr>
        <p:spPr/>
        <p:txBody>
          <a:bodyPr/>
          <a:lstStyle/>
          <a:p>
            <a:r>
              <a:rPr lang="pt-PT" smtClean="0"/>
              <a:t>7ª AULA</a:t>
            </a:r>
            <a:endParaRPr lang="pt-PT"/>
          </a:p>
        </p:txBody>
      </p:sp>
      <p:sp>
        <p:nvSpPr>
          <p:cNvPr id="27" name="Marcador de Posição do Número do Diapositivo 26"/>
          <p:cNvSpPr>
            <a:spLocks noGrp="1"/>
          </p:cNvSpPr>
          <p:nvPr>
            <p:ph type="sldNum" sz="quarter" idx="12"/>
          </p:nvPr>
        </p:nvSpPr>
        <p:spPr/>
        <p:txBody>
          <a:bodyPr/>
          <a:lstStyle/>
          <a:p>
            <a:fld id="{D06FEF0D-369B-499D-8F35-D52E3F7DC317}" type="slidenum">
              <a:rPr lang="pt-PT" smtClean="0"/>
              <a:pPr/>
              <a:t>‹nº›</a:t>
            </a:fld>
            <a:endParaRPr lang="pt-P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68D7F8C4-3D08-4643-9474-9C033CB52A6B}" type="datetime1">
              <a:rPr lang="pt-PT" smtClean="0"/>
              <a:pPr/>
              <a:t>06-12-2013</a:t>
            </a:fld>
            <a:endParaRPr lang="pt-PT"/>
          </a:p>
        </p:txBody>
      </p:sp>
      <p:sp>
        <p:nvSpPr>
          <p:cNvPr id="5" name="Marcador de Posição do Rodapé 4"/>
          <p:cNvSpPr>
            <a:spLocks noGrp="1"/>
          </p:cNvSpPr>
          <p:nvPr>
            <p:ph type="ftr" sz="quarter" idx="11"/>
          </p:nvPr>
        </p:nvSpPr>
        <p:spPr/>
        <p:txBody>
          <a:bodyPr/>
          <a:lstStyle/>
          <a:p>
            <a:r>
              <a:rPr lang="pt-PT" smtClean="0"/>
              <a:t>7ª AULA</a:t>
            </a:r>
            <a:endParaRPr lang="pt-PT"/>
          </a:p>
        </p:txBody>
      </p:sp>
      <p:sp>
        <p:nvSpPr>
          <p:cNvPr id="6" name="Marcador de Posição do Número do Diapositivo 5"/>
          <p:cNvSpPr>
            <a:spLocks noGrp="1"/>
          </p:cNvSpPr>
          <p:nvPr>
            <p:ph type="sldNum" sz="quarter" idx="12"/>
          </p:nvPr>
        </p:nvSpPr>
        <p:spPr/>
        <p:txBody>
          <a:bodyPr/>
          <a:lstStyle/>
          <a:p>
            <a:fld id="{D06FEF0D-369B-499D-8F35-D52E3F7DC317}"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kumimoji="0" lang="pt-PT" smtClean="0"/>
              <a:t>Clique para editar o estilo</a:t>
            </a:r>
            <a:endParaRPr kumimoji="0" lang="en-US"/>
          </a:p>
        </p:txBody>
      </p:sp>
      <p:sp>
        <p:nvSpPr>
          <p:cNvPr id="3" name="Marcador de Posição de Texto Vertical 2"/>
          <p:cNvSpPr>
            <a:spLocks noGrp="1"/>
          </p:cNvSpPr>
          <p:nvPr>
            <p:ph type="body" orient="vert" idx="1"/>
          </p:nvPr>
        </p:nvSpPr>
        <p:spPr>
          <a:xfrm>
            <a:off x="457200" y="914401"/>
            <a:ext cx="6019800" cy="5211763"/>
          </a:xfrm>
        </p:spPr>
        <p:txBody>
          <a:bodyPr vert="eaVert"/>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BD1E1071-2544-45A1-B229-CAFADE629ABA}" type="datetime1">
              <a:rPr lang="pt-PT" smtClean="0"/>
              <a:pPr/>
              <a:t>06-12-2013</a:t>
            </a:fld>
            <a:endParaRPr lang="pt-PT"/>
          </a:p>
        </p:txBody>
      </p:sp>
      <p:sp>
        <p:nvSpPr>
          <p:cNvPr id="5" name="Marcador de Posição do Rodapé 4"/>
          <p:cNvSpPr>
            <a:spLocks noGrp="1"/>
          </p:cNvSpPr>
          <p:nvPr>
            <p:ph type="ftr" sz="quarter" idx="11"/>
          </p:nvPr>
        </p:nvSpPr>
        <p:spPr/>
        <p:txBody>
          <a:bodyPr/>
          <a:lstStyle/>
          <a:p>
            <a:r>
              <a:rPr lang="pt-PT" smtClean="0"/>
              <a:t>7ª AULA</a:t>
            </a:r>
            <a:endParaRPr lang="pt-PT"/>
          </a:p>
        </p:txBody>
      </p:sp>
      <p:sp>
        <p:nvSpPr>
          <p:cNvPr id="6" name="Marcador de Posição do Número do Diapositivo 5"/>
          <p:cNvSpPr>
            <a:spLocks noGrp="1"/>
          </p:cNvSpPr>
          <p:nvPr>
            <p:ph type="sldNum" sz="quarter" idx="12"/>
          </p:nvPr>
        </p:nvSpPr>
        <p:spPr/>
        <p:txBody>
          <a:bodyPr/>
          <a:lstStyle/>
          <a:p>
            <a:fld id="{D06FEF0D-369B-499D-8F35-D52E3F7DC317}" type="slidenum">
              <a:rPr lang="pt-PT" smtClean="0"/>
              <a:pPr/>
              <a:t>‹nº›</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PT" smtClean="0"/>
              <a:t>Clique para editar o estilo</a:t>
            </a:r>
            <a:endParaRPr kumimoji="0" lang="en-US"/>
          </a:p>
        </p:txBody>
      </p:sp>
      <p:sp>
        <p:nvSpPr>
          <p:cNvPr id="3" name="Marcador de Posição de Conteúdo 2"/>
          <p:cNvSpPr>
            <a:spLocks noGrp="1"/>
          </p:cNvSpPr>
          <p:nvPr>
            <p:ph idx="1"/>
          </p:nvPr>
        </p:nvSpPr>
        <p:spPr/>
        <p:txBody>
          <a:body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a Data 3"/>
          <p:cNvSpPr>
            <a:spLocks noGrp="1"/>
          </p:cNvSpPr>
          <p:nvPr>
            <p:ph type="dt" sz="half" idx="10"/>
          </p:nvPr>
        </p:nvSpPr>
        <p:spPr/>
        <p:txBody>
          <a:bodyPr/>
          <a:lstStyle/>
          <a:p>
            <a:fld id="{FF12CA09-6152-42C0-B3D0-C258D42C4C2A}" type="datetime1">
              <a:rPr lang="pt-PT" smtClean="0"/>
              <a:pPr/>
              <a:t>06-12-2013</a:t>
            </a:fld>
            <a:endParaRPr lang="pt-PT"/>
          </a:p>
        </p:txBody>
      </p:sp>
      <p:sp>
        <p:nvSpPr>
          <p:cNvPr id="5" name="Marcador de Posição do Rodapé 4"/>
          <p:cNvSpPr>
            <a:spLocks noGrp="1"/>
          </p:cNvSpPr>
          <p:nvPr>
            <p:ph type="ftr" sz="quarter" idx="11"/>
          </p:nvPr>
        </p:nvSpPr>
        <p:spPr/>
        <p:txBody>
          <a:bodyPr/>
          <a:lstStyle/>
          <a:p>
            <a:r>
              <a:rPr lang="pt-PT" smtClean="0"/>
              <a:t>7ª AULA</a:t>
            </a:r>
            <a:endParaRPr lang="pt-PT"/>
          </a:p>
        </p:txBody>
      </p:sp>
      <p:sp>
        <p:nvSpPr>
          <p:cNvPr id="6" name="Marcador de Posição do Número do Diapositivo 5"/>
          <p:cNvSpPr>
            <a:spLocks noGrp="1"/>
          </p:cNvSpPr>
          <p:nvPr>
            <p:ph type="sldNum" sz="quarter" idx="12"/>
          </p:nvPr>
        </p:nvSpPr>
        <p:spPr/>
        <p:txBody>
          <a:bodyPr/>
          <a:lstStyle/>
          <a:p>
            <a:fld id="{D06FEF0D-369B-499D-8F35-D52E3F7DC317}" type="slidenum">
              <a:rPr lang="pt-PT" smtClean="0"/>
              <a:pPr/>
              <a:t>‹nº›</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t-PT" smtClean="0"/>
              <a:t>Clique para editar o estilo</a:t>
            </a:r>
            <a:endParaRPr kumimoji="0" lang="en-US"/>
          </a:p>
        </p:txBody>
      </p:sp>
      <p:sp>
        <p:nvSpPr>
          <p:cNvPr id="3" name="Marcador de Posição do Tex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PT" smtClean="0"/>
              <a:t>Clique para editar os estilos</a:t>
            </a:r>
          </a:p>
        </p:txBody>
      </p:sp>
      <p:sp>
        <p:nvSpPr>
          <p:cNvPr id="4" name="Marcador de Posição da Data 3"/>
          <p:cNvSpPr>
            <a:spLocks noGrp="1"/>
          </p:cNvSpPr>
          <p:nvPr>
            <p:ph type="dt" sz="half" idx="10"/>
          </p:nvPr>
        </p:nvSpPr>
        <p:spPr/>
        <p:txBody>
          <a:bodyPr/>
          <a:lstStyle/>
          <a:p>
            <a:fld id="{4A25BE80-9F65-4F75-BAC5-84E57F2591BD}" type="datetime1">
              <a:rPr lang="pt-PT" smtClean="0"/>
              <a:pPr/>
              <a:t>06-12-2013</a:t>
            </a:fld>
            <a:endParaRPr lang="pt-PT"/>
          </a:p>
        </p:txBody>
      </p:sp>
      <p:sp>
        <p:nvSpPr>
          <p:cNvPr id="5" name="Marcador de Posição do Rodapé 4"/>
          <p:cNvSpPr>
            <a:spLocks noGrp="1"/>
          </p:cNvSpPr>
          <p:nvPr>
            <p:ph type="ftr" sz="quarter" idx="11"/>
          </p:nvPr>
        </p:nvSpPr>
        <p:spPr/>
        <p:txBody>
          <a:bodyPr/>
          <a:lstStyle/>
          <a:p>
            <a:r>
              <a:rPr lang="pt-PT" smtClean="0"/>
              <a:t>7ª AULA</a:t>
            </a:r>
            <a:endParaRPr lang="pt-PT"/>
          </a:p>
        </p:txBody>
      </p:sp>
      <p:sp>
        <p:nvSpPr>
          <p:cNvPr id="6" name="Marcador de Posição do Número do Diapositivo 5"/>
          <p:cNvSpPr>
            <a:spLocks noGrp="1"/>
          </p:cNvSpPr>
          <p:nvPr>
            <p:ph type="sldNum" sz="quarter" idx="12"/>
          </p:nvPr>
        </p:nvSpPr>
        <p:spPr/>
        <p:txBody>
          <a:bodyPr/>
          <a:lstStyle/>
          <a:p>
            <a:fld id="{D06FEF0D-369B-499D-8F35-D52E3F7DC317}" type="slidenum">
              <a:rPr lang="pt-PT" smtClean="0"/>
              <a:pPr/>
              <a:t>‹nº›</a:t>
            </a:fld>
            <a:endParaRPr lang="pt-P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kumimoji="0" lang="pt-PT" smtClean="0"/>
              <a:t>Clique para editar o estilo</a:t>
            </a:r>
            <a:endParaRPr kumimoji="0" lang="en-US"/>
          </a:p>
        </p:txBody>
      </p:sp>
      <p:sp>
        <p:nvSpPr>
          <p:cNvPr id="3" name="Marcador de Posição de Conteú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4" name="Marcador de Posição de Conteú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5" name="Marcador de Posição da Data 4"/>
          <p:cNvSpPr>
            <a:spLocks noGrp="1"/>
          </p:cNvSpPr>
          <p:nvPr>
            <p:ph type="dt" sz="half" idx="10"/>
          </p:nvPr>
        </p:nvSpPr>
        <p:spPr/>
        <p:txBody>
          <a:bodyPr/>
          <a:lstStyle/>
          <a:p>
            <a:fld id="{F919C0E2-0D47-49CC-AEA0-DDC3E59535A3}" type="datetime1">
              <a:rPr lang="pt-PT" smtClean="0"/>
              <a:pPr/>
              <a:t>06-12-2013</a:t>
            </a:fld>
            <a:endParaRPr lang="pt-PT"/>
          </a:p>
        </p:txBody>
      </p:sp>
      <p:sp>
        <p:nvSpPr>
          <p:cNvPr id="6" name="Marcador de Posição do Rodapé 5"/>
          <p:cNvSpPr>
            <a:spLocks noGrp="1"/>
          </p:cNvSpPr>
          <p:nvPr>
            <p:ph type="ftr" sz="quarter" idx="11"/>
          </p:nvPr>
        </p:nvSpPr>
        <p:spPr/>
        <p:txBody>
          <a:bodyPr/>
          <a:lstStyle/>
          <a:p>
            <a:r>
              <a:rPr lang="pt-PT" smtClean="0"/>
              <a:t>7ª AULA</a:t>
            </a:r>
            <a:endParaRPr lang="pt-PT"/>
          </a:p>
        </p:txBody>
      </p:sp>
      <p:sp>
        <p:nvSpPr>
          <p:cNvPr id="7" name="Marcador de Posição do Número do Diapositivo 6"/>
          <p:cNvSpPr>
            <a:spLocks noGrp="1"/>
          </p:cNvSpPr>
          <p:nvPr>
            <p:ph type="sldNum" sz="quarter" idx="12"/>
          </p:nvPr>
        </p:nvSpPr>
        <p:spPr/>
        <p:txBody>
          <a:bodyPr/>
          <a:lstStyle/>
          <a:p>
            <a:fld id="{D06FEF0D-369B-499D-8F35-D52E3F7DC317}" type="slidenum">
              <a:rPr lang="pt-PT" smtClean="0"/>
              <a:pPr/>
              <a:t>‹nº›</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tIns="45720" anchor="b"/>
          <a:lstStyle>
            <a:lvl1pPr>
              <a:defRPr/>
            </a:lvl1pPr>
          </a:lstStyle>
          <a:p>
            <a:r>
              <a:rPr kumimoji="0" lang="pt-PT" smtClean="0"/>
              <a:t>Clique para editar o estilo</a:t>
            </a:r>
            <a:endParaRPr kumimoji="0" lang="en-US"/>
          </a:p>
        </p:txBody>
      </p:sp>
      <p:sp>
        <p:nvSpPr>
          <p:cNvPr id="3" name="Marcador de Posição do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PT" smtClean="0"/>
              <a:t>Clique para editar os estilos</a:t>
            </a:r>
          </a:p>
        </p:txBody>
      </p:sp>
      <p:sp>
        <p:nvSpPr>
          <p:cNvPr id="4" name="Marcador de Posição do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PT" smtClean="0"/>
              <a:t>Clique para editar os estilos</a:t>
            </a:r>
          </a:p>
        </p:txBody>
      </p:sp>
      <p:sp>
        <p:nvSpPr>
          <p:cNvPr id="5" name="Marcador de Posição de Conteú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6" name="Marcador de Posição de Conteú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7" name="Marcador de Posição da Data 6"/>
          <p:cNvSpPr>
            <a:spLocks noGrp="1"/>
          </p:cNvSpPr>
          <p:nvPr>
            <p:ph type="dt" sz="half" idx="10"/>
          </p:nvPr>
        </p:nvSpPr>
        <p:spPr/>
        <p:txBody>
          <a:bodyPr/>
          <a:lstStyle/>
          <a:p>
            <a:fld id="{26F13C66-6590-4F79-8226-ECC2FE8F34F2}" type="datetime1">
              <a:rPr lang="pt-PT" smtClean="0"/>
              <a:pPr/>
              <a:t>06-12-2013</a:t>
            </a:fld>
            <a:endParaRPr lang="pt-PT"/>
          </a:p>
        </p:txBody>
      </p:sp>
      <p:sp>
        <p:nvSpPr>
          <p:cNvPr id="8" name="Marcador de Posição do Rodapé 7"/>
          <p:cNvSpPr>
            <a:spLocks noGrp="1"/>
          </p:cNvSpPr>
          <p:nvPr>
            <p:ph type="ftr" sz="quarter" idx="11"/>
          </p:nvPr>
        </p:nvSpPr>
        <p:spPr/>
        <p:txBody>
          <a:bodyPr/>
          <a:lstStyle/>
          <a:p>
            <a:r>
              <a:rPr lang="pt-PT" smtClean="0"/>
              <a:t>7ª AULA</a:t>
            </a:r>
            <a:endParaRPr lang="pt-PT"/>
          </a:p>
        </p:txBody>
      </p:sp>
      <p:sp>
        <p:nvSpPr>
          <p:cNvPr id="9" name="Marcador de Posição do Número do Diapositivo 8"/>
          <p:cNvSpPr>
            <a:spLocks noGrp="1"/>
          </p:cNvSpPr>
          <p:nvPr>
            <p:ph type="sldNum" sz="quarter" idx="12"/>
          </p:nvPr>
        </p:nvSpPr>
        <p:spPr/>
        <p:txBody>
          <a:bodyPr/>
          <a:lstStyle/>
          <a:p>
            <a:fld id="{D06FEF0D-369B-499D-8F35-D52E3F7DC317}" type="slidenum">
              <a:rPr lang="pt-PT" smtClean="0"/>
              <a:pPr/>
              <a:t>‹nº›</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PT" smtClean="0"/>
              <a:t>Clique para editar o estilo</a:t>
            </a:r>
            <a:endParaRPr kumimoji="0" lang="en-US"/>
          </a:p>
        </p:txBody>
      </p:sp>
      <p:sp>
        <p:nvSpPr>
          <p:cNvPr id="3" name="Marcador de Posição da Data 2"/>
          <p:cNvSpPr>
            <a:spLocks noGrp="1"/>
          </p:cNvSpPr>
          <p:nvPr>
            <p:ph type="dt" sz="half" idx="10"/>
          </p:nvPr>
        </p:nvSpPr>
        <p:spPr/>
        <p:txBody>
          <a:bodyPr/>
          <a:lstStyle/>
          <a:p>
            <a:fld id="{E1A9BC5C-9130-4215-8822-A4C343F31094}" type="datetime1">
              <a:rPr lang="pt-PT" smtClean="0"/>
              <a:pPr/>
              <a:t>06-12-2013</a:t>
            </a:fld>
            <a:endParaRPr lang="pt-PT"/>
          </a:p>
        </p:txBody>
      </p:sp>
      <p:sp>
        <p:nvSpPr>
          <p:cNvPr id="4" name="Marcador de Posição do Rodapé 3"/>
          <p:cNvSpPr>
            <a:spLocks noGrp="1"/>
          </p:cNvSpPr>
          <p:nvPr>
            <p:ph type="ftr" sz="quarter" idx="11"/>
          </p:nvPr>
        </p:nvSpPr>
        <p:spPr/>
        <p:txBody>
          <a:bodyPr/>
          <a:lstStyle/>
          <a:p>
            <a:r>
              <a:rPr lang="pt-PT" smtClean="0"/>
              <a:t>7ª AULA</a:t>
            </a:r>
            <a:endParaRPr lang="pt-PT"/>
          </a:p>
        </p:txBody>
      </p:sp>
      <p:sp>
        <p:nvSpPr>
          <p:cNvPr id="5" name="Marcador de Posição do Número do Diapositivo 4"/>
          <p:cNvSpPr>
            <a:spLocks noGrp="1"/>
          </p:cNvSpPr>
          <p:nvPr>
            <p:ph type="sldNum" sz="quarter" idx="12"/>
          </p:nvPr>
        </p:nvSpPr>
        <p:spPr/>
        <p:txBody>
          <a:bodyPr/>
          <a:lstStyle/>
          <a:p>
            <a:fld id="{D06FEF0D-369B-499D-8F35-D52E3F7DC317}" type="slidenum">
              <a:rPr lang="pt-PT" smtClean="0"/>
              <a:pPr/>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CC9C7DD0-1507-4C86-A45C-71080831E5D7}" type="datetime1">
              <a:rPr lang="pt-PT" smtClean="0"/>
              <a:pPr/>
              <a:t>06-12-2013</a:t>
            </a:fld>
            <a:endParaRPr lang="pt-PT"/>
          </a:p>
        </p:txBody>
      </p:sp>
      <p:sp>
        <p:nvSpPr>
          <p:cNvPr id="3" name="Marcador de Posição do Rodapé 2"/>
          <p:cNvSpPr>
            <a:spLocks noGrp="1"/>
          </p:cNvSpPr>
          <p:nvPr>
            <p:ph type="ftr" sz="quarter" idx="11"/>
          </p:nvPr>
        </p:nvSpPr>
        <p:spPr/>
        <p:txBody>
          <a:bodyPr/>
          <a:lstStyle/>
          <a:p>
            <a:r>
              <a:rPr lang="pt-PT" smtClean="0"/>
              <a:t>7ª AULA</a:t>
            </a:r>
            <a:endParaRPr lang="pt-PT"/>
          </a:p>
        </p:txBody>
      </p:sp>
      <p:sp>
        <p:nvSpPr>
          <p:cNvPr id="4" name="Marcador de Posição do Número do Diapositivo 3"/>
          <p:cNvSpPr>
            <a:spLocks noGrp="1"/>
          </p:cNvSpPr>
          <p:nvPr>
            <p:ph type="sldNum" sz="quarter" idx="12"/>
          </p:nvPr>
        </p:nvSpPr>
        <p:spPr/>
        <p:txBody>
          <a:bodyPr/>
          <a:lstStyle/>
          <a:p>
            <a:fld id="{D06FEF0D-369B-499D-8F35-D52E3F7DC317}"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PT" smtClean="0"/>
              <a:t>Clique para editar o estilo</a:t>
            </a:r>
            <a:endParaRPr kumimoji="0" lang="en-US"/>
          </a:p>
        </p:txBody>
      </p:sp>
      <p:sp>
        <p:nvSpPr>
          <p:cNvPr id="3" name="Marcador de Posição do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PT" smtClean="0"/>
              <a:t>Clique para editar os estilos</a:t>
            </a:r>
          </a:p>
        </p:txBody>
      </p:sp>
      <p:sp>
        <p:nvSpPr>
          <p:cNvPr id="4" name="Marcador de Posição de Conteú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PT" smtClean="0"/>
              <a:t>Clique para editar os estilos</a:t>
            </a:r>
          </a:p>
          <a:p>
            <a:pPr lvl="1" eaLnBrk="1" latinLnBrk="0" hangingPunct="1"/>
            <a:r>
              <a:rPr lang="pt-PT" smtClean="0"/>
              <a:t>Segundo nível</a:t>
            </a:r>
          </a:p>
          <a:p>
            <a:pPr lvl="2" eaLnBrk="1" latinLnBrk="0" hangingPunct="1"/>
            <a:r>
              <a:rPr lang="pt-PT" smtClean="0"/>
              <a:t>Terceiro nível</a:t>
            </a:r>
          </a:p>
          <a:p>
            <a:pPr lvl="3" eaLnBrk="1" latinLnBrk="0" hangingPunct="1"/>
            <a:r>
              <a:rPr lang="pt-PT" smtClean="0"/>
              <a:t>Quarto nível</a:t>
            </a:r>
          </a:p>
          <a:p>
            <a:pPr lvl="4" eaLnBrk="1" latinLnBrk="0" hangingPunct="1"/>
            <a:r>
              <a:rPr lang="pt-PT" smtClean="0"/>
              <a:t>Quinto nível</a:t>
            </a:r>
            <a:endParaRPr kumimoji="0" lang="en-US"/>
          </a:p>
        </p:txBody>
      </p:sp>
      <p:sp>
        <p:nvSpPr>
          <p:cNvPr id="5" name="Marcador de Posição da Data 4"/>
          <p:cNvSpPr>
            <a:spLocks noGrp="1"/>
          </p:cNvSpPr>
          <p:nvPr>
            <p:ph type="dt" sz="half" idx="10"/>
          </p:nvPr>
        </p:nvSpPr>
        <p:spPr/>
        <p:txBody>
          <a:bodyPr/>
          <a:lstStyle/>
          <a:p>
            <a:fld id="{7BFD63E4-5BD3-43F7-9F5E-CD4328DCB0D9}" type="datetime1">
              <a:rPr lang="pt-PT" smtClean="0"/>
              <a:pPr/>
              <a:t>06-12-2013</a:t>
            </a:fld>
            <a:endParaRPr lang="pt-PT"/>
          </a:p>
        </p:txBody>
      </p:sp>
      <p:sp>
        <p:nvSpPr>
          <p:cNvPr id="6" name="Marcador de Posição do Rodapé 5"/>
          <p:cNvSpPr>
            <a:spLocks noGrp="1"/>
          </p:cNvSpPr>
          <p:nvPr>
            <p:ph type="ftr" sz="quarter" idx="11"/>
          </p:nvPr>
        </p:nvSpPr>
        <p:spPr/>
        <p:txBody>
          <a:bodyPr/>
          <a:lstStyle/>
          <a:p>
            <a:r>
              <a:rPr lang="pt-PT" smtClean="0"/>
              <a:t>7ª AULA</a:t>
            </a:r>
            <a:endParaRPr lang="pt-PT"/>
          </a:p>
        </p:txBody>
      </p:sp>
      <p:sp>
        <p:nvSpPr>
          <p:cNvPr id="7" name="Marcador de Posição do Número do Diapositivo 6"/>
          <p:cNvSpPr>
            <a:spLocks noGrp="1"/>
          </p:cNvSpPr>
          <p:nvPr>
            <p:ph type="sldNum" sz="quarter" idx="12"/>
          </p:nvPr>
        </p:nvSpPr>
        <p:spPr/>
        <p:txBody>
          <a:bodyPr/>
          <a:lstStyle/>
          <a:p>
            <a:fld id="{D06FEF0D-369B-499D-8F35-D52E3F7DC317}" type="slidenum">
              <a:rPr lang="pt-PT" smtClean="0"/>
              <a:pPr/>
              <a:t>‹nº›</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Cortar e Arredondar Rectângulo de Canto Simples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ângulo rectângu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ítu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t-PT" smtClean="0"/>
              <a:t>Clique para editar o estilo</a:t>
            </a:r>
            <a:endParaRPr kumimoji="0" lang="en-US"/>
          </a:p>
        </p:txBody>
      </p:sp>
      <p:sp>
        <p:nvSpPr>
          <p:cNvPr id="4" name="Marcador de Posição do Tex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PT" smtClean="0"/>
              <a:t>Clique para editar os estilos</a:t>
            </a:r>
          </a:p>
        </p:txBody>
      </p:sp>
      <p:sp>
        <p:nvSpPr>
          <p:cNvPr id="5" name="Marcador de Posição da Data 4"/>
          <p:cNvSpPr>
            <a:spLocks noGrp="1"/>
          </p:cNvSpPr>
          <p:nvPr>
            <p:ph type="dt" sz="half" idx="10"/>
          </p:nvPr>
        </p:nvSpPr>
        <p:spPr/>
        <p:txBody>
          <a:bodyPr/>
          <a:lstStyle/>
          <a:p>
            <a:fld id="{3D07BA69-04D5-4B5E-993A-3F47C7DD8FCC}" type="datetime1">
              <a:rPr lang="pt-PT" smtClean="0"/>
              <a:pPr/>
              <a:t>06-12-2013</a:t>
            </a:fld>
            <a:endParaRPr lang="pt-PT"/>
          </a:p>
        </p:txBody>
      </p:sp>
      <p:sp>
        <p:nvSpPr>
          <p:cNvPr id="6" name="Marcador de Posição do Rodapé 5"/>
          <p:cNvSpPr>
            <a:spLocks noGrp="1"/>
          </p:cNvSpPr>
          <p:nvPr>
            <p:ph type="ftr" sz="quarter" idx="11"/>
          </p:nvPr>
        </p:nvSpPr>
        <p:spPr/>
        <p:txBody>
          <a:bodyPr/>
          <a:lstStyle/>
          <a:p>
            <a:r>
              <a:rPr lang="pt-PT" smtClean="0"/>
              <a:t>7ª AULA</a:t>
            </a:r>
            <a:endParaRPr lang="pt-PT"/>
          </a:p>
        </p:txBody>
      </p:sp>
      <p:sp>
        <p:nvSpPr>
          <p:cNvPr id="7" name="Marcador de Posição do Número do Diapositivo 6"/>
          <p:cNvSpPr>
            <a:spLocks noGrp="1"/>
          </p:cNvSpPr>
          <p:nvPr>
            <p:ph type="sldNum" sz="quarter" idx="12"/>
          </p:nvPr>
        </p:nvSpPr>
        <p:spPr>
          <a:xfrm>
            <a:off x="8077200" y="6356350"/>
            <a:ext cx="609600" cy="365125"/>
          </a:xfrm>
        </p:spPr>
        <p:txBody>
          <a:bodyPr/>
          <a:lstStyle/>
          <a:p>
            <a:fld id="{D06FEF0D-369B-499D-8F35-D52E3F7DC317}" type="slidenum">
              <a:rPr lang="pt-PT" smtClean="0"/>
              <a:pPr/>
              <a:t>‹nº›</a:t>
            </a:fld>
            <a:endParaRPr lang="pt-PT"/>
          </a:p>
        </p:txBody>
      </p:sp>
      <p:sp>
        <p:nvSpPr>
          <p:cNvPr id="3" name="Marcador de Posição da Imagem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PT" smtClean="0"/>
              <a:t>Clique no ícone para adicionar uma imagem</a:t>
            </a:r>
            <a:endParaRPr kumimoji="0" lang="en-US" dirty="0"/>
          </a:p>
        </p:txBody>
      </p:sp>
      <p:sp>
        <p:nvSpPr>
          <p:cNvPr id="10" name="Forma liv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a liv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a liv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a liv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Marcador de Posição do Títu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t-PT" smtClean="0"/>
              <a:t>Clique para editar o estilo</a:t>
            </a:r>
            <a:endParaRPr kumimoji="0" lang="en-US"/>
          </a:p>
        </p:txBody>
      </p:sp>
      <p:sp>
        <p:nvSpPr>
          <p:cNvPr id="30" name="Marcador de Posição do Tex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t-PT" smtClean="0"/>
              <a:t>Clique para editar os estilos</a:t>
            </a:r>
          </a:p>
          <a:p>
            <a:pPr lvl="1" eaLnBrk="1" latinLnBrk="0" hangingPunct="1"/>
            <a:r>
              <a:rPr kumimoji="0" lang="pt-PT" smtClean="0"/>
              <a:t>Segundo nível</a:t>
            </a:r>
          </a:p>
          <a:p>
            <a:pPr lvl="2" eaLnBrk="1" latinLnBrk="0" hangingPunct="1"/>
            <a:r>
              <a:rPr kumimoji="0" lang="pt-PT" smtClean="0"/>
              <a:t>Terceiro nível</a:t>
            </a:r>
          </a:p>
          <a:p>
            <a:pPr lvl="3" eaLnBrk="1" latinLnBrk="0" hangingPunct="1"/>
            <a:r>
              <a:rPr kumimoji="0" lang="pt-PT" smtClean="0"/>
              <a:t>Quarto nível</a:t>
            </a:r>
          </a:p>
          <a:p>
            <a:pPr lvl="4" eaLnBrk="1" latinLnBrk="0" hangingPunct="1"/>
            <a:r>
              <a:rPr kumimoji="0" lang="pt-PT" smtClean="0"/>
              <a:t>Quinto nível</a:t>
            </a:r>
            <a:endParaRPr kumimoji="0" lang="en-US"/>
          </a:p>
        </p:txBody>
      </p:sp>
      <p:sp>
        <p:nvSpPr>
          <p:cNvPr id="10" name="Marcador de Posição da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6502050-A74D-488E-B4FD-BAEEB587A030}" type="datetime1">
              <a:rPr lang="pt-PT" smtClean="0"/>
              <a:pPr/>
              <a:t>06-12-2013</a:t>
            </a:fld>
            <a:endParaRPr lang="pt-PT"/>
          </a:p>
        </p:txBody>
      </p:sp>
      <p:sp>
        <p:nvSpPr>
          <p:cNvPr id="22" name="Marcador de Posição do Rodapé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pt-PT" smtClean="0"/>
              <a:t>7ª AULA</a:t>
            </a:r>
            <a:endParaRPr lang="pt-PT"/>
          </a:p>
        </p:txBody>
      </p:sp>
      <p:sp>
        <p:nvSpPr>
          <p:cNvPr id="18" name="Marcador de Posição do Número do Diapositivo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06FEF0D-369B-499D-8F35-D52E3F7DC317}" type="slidenum">
              <a:rPr lang="pt-PT" smtClean="0"/>
              <a:pPr/>
              <a:t>‹nº›</a:t>
            </a:fld>
            <a:endParaRPr lang="pt-PT"/>
          </a:p>
        </p:txBody>
      </p:sp>
      <p:grpSp>
        <p:nvGrpSpPr>
          <p:cNvPr id="2" name="Grupo 1"/>
          <p:cNvGrpSpPr/>
          <p:nvPr/>
        </p:nvGrpSpPr>
        <p:grpSpPr>
          <a:xfrm>
            <a:off x="-19017" y="202408"/>
            <a:ext cx="9180548" cy="649224"/>
            <a:chOff x="-19045" y="216550"/>
            <a:chExt cx="9180548" cy="649224"/>
          </a:xfrm>
        </p:grpSpPr>
        <p:sp>
          <p:nvSpPr>
            <p:cNvPr id="12" name="Forma liv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a liv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iscsp.utl.p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11560" y="836712"/>
            <a:ext cx="7772400" cy="1470025"/>
          </a:xfrm>
        </p:spPr>
        <p:txBody>
          <a:bodyPr>
            <a:normAutofit fontScale="90000"/>
          </a:bodyPr>
          <a:lstStyle/>
          <a:p>
            <a:r>
              <a:rPr lang="pt-PT" b="1" dirty="0" smtClean="0">
                <a:solidFill>
                  <a:schemeClr val="accent2">
                    <a:lumMod val="60000"/>
                    <a:lumOff val="40000"/>
                  </a:schemeClr>
                </a:solidFill>
                <a:effectLst>
                  <a:outerShdw blurRad="38100" dist="38100" dir="2700000" algn="tl">
                    <a:srgbClr val="000000">
                      <a:alpha val="43137"/>
                    </a:srgbClr>
                  </a:outerShdw>
                </a:effectLst>
              </a:rPr>
              <a:t>CIÊNCIA DA ADMINISTRAÇÃO I</a:t>
            </a:r>
            <a:endParaRPr lang="pt-PT" b="1" dirty="0">
              <a:solidFill>
                <a:schemeClr val="accent2">
                  <a:lumMod val="60000"/>
                  <a:lumOff val="40000"/>
                </a:schemeClr>
              </a:solidFill>
              <a:effectLst>
                <a:outerShdw blurRad="38100" dist="38100" dir="2700000" algn="tl">
                  <a:srgbClr val="000000">
                    <a:alpha val="43137"/>
                  </a:srgbClr>
                </a:outerShdw>
              </a:effectLst>
            </a:endParaRPr>
          </a:p>
        </p:txBody>
      </p:sp>
      <p:sp>
        <p:nvSpPr>
          <p:cNvPr id="3" name="Subtítulo 2"/>
          <p:cNvSpPr>
            <a:spLocks noGrp="1"/>
          </p:cNvSpPr>
          <p:nvPr>
            <p:ph type="subTitle" idx="1"/>
          </p:nvPr>
        </p:nvSpPr>
        <p:spPr>
          <a:xfrm>
            <a:off x="1547664" y="3645024"/>
            <a:ext cx="6840760" cy="1752600"/>
          </a:xfrm>
        </p:spPr>
        <p:txBody>
          <a:bodyPr>
            <a:normAutofit fontScale="85000" lnSpcReduction="20000"/>
          </a:bodyPr>
          <a:lstStyle/>
          <a:p>
            <a:pPr algn="ctr"/>
            <a:r>
              <a:rPr lang="pt-PT" dirty="0" smtClean="0"/>
              <a:t>LICENCIATURA </a:t>
            </a:r>
          </a:p>
          <a:p>
            <a:endParaRPr lang="pt-PT" b="1" dirty="0" smtClean="0">
              <a:solidFill>
                <a:srgbClr val="FF0000"/>
              </a:solidFill>
            </a:endParaRPr>
          </a:p>
          <a:p>
            <a:pPr algn="ctr"/>
            <a:r>
              <a:rPr lang="pt-PT" b="1" dirty="0" smtClean="0">
                <a:solidFill>
                  <a:schemeClr val="accent2">
                    <a:lumMod val="60000"/>
                    <a:lumOff val="40000"/>
                  </a:schemeClr>
                </a:solidFill>
              </a:rPr>
              <a:t>ADMINISTRAÇÃO PÚBLICA</a:t>
            </a:r>
          </a:p>
          <a:p>
            <a:endParaRPr lang="pt-PT" b="1" dirty="0" smtClean="0">
              <a:solidFill>
                <a:schemeClr val="accent2">
                  <a:lumMod val="60000"/>
                  <a:lumOff val="40000"/>
                </a:schemeClr>
              </a:solidFill>
            </a:endParaRPr>
          </a:p>
          <a:p>
            <a:pPr algn="ctr"/>
            <a:r>
              <a:rPr lang="pt-PT" b="1" dirty="0" smtClean="0">
                <a:solidFill>
                  <a:schemeClr val="accent2">
                    <a:lumMod val="60000"/>
                    <a:lumOff val="40000"/>
                  </a:schemeClr>
                </a:solidFill>
              </a:rPr>
              <a:t>ISCSP 2012/2013</a:t>
            </a:r>
            <a:endParaRPr lang="pt-PT" b="1" dirty="0">
              <a:solidFill>
                <a:schemeClr val="accent2">
                  <a:lumMod val="60000"/>
                  <a:lumOff val="40000"/>
                </a:schemeClr>
              </a:solidFill>
            </a:endParaRPr>
          </a:p>
        </p:txBody>
      </p:sp>
      <p:sp>
        <p:nvSpPr>
          <p:cNvPr id="7" name="Marcador de Posição do Rodapé 6"/>
          <p:cNvSpPr>
            <a:spLocks noGrp="1"/>
          </p:cNvSpPr>
          <p:nvPr>
            <p:ph type="ftr" sz="quarter" idx="11"/>
          </p:nvPr>
        </p:nvSpPr>
        <p:spPr/>
        <p:txBody>
          <a:bodyPr/>
          <a:lstStyle/>
          <a:p>
            <a:r>
              <a:rPr lang="pt-PT" smtClean="0"/>
              <a:t>7ª AULA</a:t>
            </a:r>
            <a:endParaRPr lang="pt-PT" dirty="0"/>
          </a:p>
        </p:txBody>
      </p:sp>
      <p:pic>
        <p:nvPicPr>
          <p:cNvPr id="48130" name="Picture 2" descr="Página Inicial">
            <a:hlinkClick r:id="rId2"/>
          </p:cNvPr>
          <p:cNvPicPr>
            <a:picLocks noChangeAspect="1" noChangeArrowheads="1"/>
          </p:cNvPicPr>
          <p:nvPr/>
        </p:nvPicPr>
        <p:blipFill>
          <a:blip r:embed="rId3" cstate="print"/>
          <a:srcRect/>
          <a:stretch>
            <a:fillRect/>
          </a:stretch>
        </p:blipFill>
        <p:spPr bwMode="auto">
          <a:xfrm>
            <a:off x="114300" y="-365125"/>
            <a:ext cx="781050" cy="762000"/>
          </a:xfrm>
          <a:prstGeom prst="rect">
            <a:avLst/>
          </a:prstGeom>
          <a:noFill/>
        </p:spPr>
      </p:pic>
      <p:pic>
        <p:nvPicPr>
          <p:cNvPr id="48132" name="Picture 4" descr="Página Inicial">
            <a:hlinkClick r:id="rId2"/>
          </p:cNvPr>
          <p:cNvPicPr>
            <a:picLocks noChangeAspect="1" noChangeArrowheads="1"/>
          </p:cNvPicPr>
          <p:nvPr/>
        </p:nvPicPr>
        <p:blipFill>
          <a:blip r:embed="rId3" cstate="print"/>
          <a:srcRect/>
          <a:stretch>
            <a:fillRect/>
          </a:stretch>
        </p:blipFill>
        <p:spPr bwMode="auto">
          <a:xfrm>
            <a:off x="114300" y="-365125"/>
            <a:ext cx="781050" cy="762000"/>
          </a:xfrm>
          <a:prstGeom prst="rect">
            <a:avLst/>
          </a:prstGeom>
          <a:noFill/>
        </p:spPr>
      </p:pic>
      <p:pic>
        <p:nvPicPr>
          <p:cNvPr id="48135" name="Picture 7" descr="Página Inicial">
            <a:hlinkClick r:id="rId2"/>
          </p:cNvPr>
          <p:cNvPicPr>
            <a:picLocks noChangeAspect="1" noChangeArrowheads="1"/>
          </p:cNvPicPr>
          <p:nvPr/>
        </p:nvPicPr>
        <p:blipFill>
          <a:blip r:embed="rId3" cstate="print"/>
          <a:srcRect/>
          <a:stretch>
            <a:fillRect/>
          </a:stretch>
        </p:blipFill>
        <p:spPr bwMode="auto">
          <a:xfrm>
            <a:off x="79375" y="-365125"/>
            <a:ext cx="781050" cy="762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908720"/>
            <a:ext cx="8229600" cy="5415880"/>
          </a:xfrm>
        </p:spPr>
        <p:txBody>
          <a:bodyPr/>
          <a:lstStyle/>
          <a:p>
            <a:pPr lvl="3">
              <a:buFont typeface="Wingdings" pitchFamily="2" charset="2"/>
              <a:buChar char="q"/>
            </a:pPr>
            <a:r>
              <a:rPr lang="pt-PT" sz="18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Estrutura hierárquica</a:t>
            </a:r>
          </a:p>
          <a:p>
            <a:pPr lvl="5">
              <a:buFont typeface="Wingdings" pitchFamily="2" charset="2"/>
              <a:buChar char="§"/>
            </a:pPr>
            <a:r>
              <a:rPr lang="pt-PT" sz="1600" dirty="0" smtClean="0">
                <a:latin typeface="Bernard MT Condensed" pitchFamily="18" charset="0"/>
              </a:rPr>
              <a:t>Estruturada em termos hierárquicos, constituído por um conjunto de órgãos e agentes ligados por um vínculo jurídico que confere ao superior o poder de </a:t>
            </a:r>
            <a:r>
              <a:rPr lang="pt-PT" sz="1600" dirty="0" err="1" smtClean="0">
                <a:latin typeface="Bernard MT Condensed" pitchFamily="18" charset="0"/>
              </a:rPr>
              <a:t>direcção</a:t>
            </a:r>
            <a:r>
              <a:rPr lang="pt-PT" sz="1600" dirty="0" smtClean="0">
                <a:latin typeface="Bernard MT Condensed" pitchFamily="18" charset="0"/>
              </a:rPr>
              <a:t> e ao subalterno o dever de obediência.</a:t>
            </a:r>
          </a:p>
          <a:p>
            <a:pPr lvl="3">
              <a:buFont typeface="Wingdings" pitchFamily="2" charset="2"/>
              <a:buChar char="q"/>
            </a:pPr>
            <a:endParaRPr lang="pt-PT" sz="1800" dirty="0" smtClean="0">
              <a:latin typeface="Bernard MT Condensed" pitchFamily="18" charset="0"/>
            </a:endParaRPr>
          </a:p>
          <a:p>
            <a:pPr lvl="3">
              <a:buFont typeface="Wingdings" pitchFamily="2" charset="2"/>
              <a:buChar char="q"/>
            </a:pPr>
            <a:r>
              <a:rPr lang="pt-PT" sz="1800" dirty="0" smtClean="0">
                <a:latin typeface="Bernard MT Condensed" pitchFamily="18" charset="0"/>
              </a:rPr>
              <a:t> </a:t>
            </a:r>
            <a:r>
              <a:rPr lang="pt-PT" sz="18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Supremacia</a:t>
            </a:r>
          </a:p>
          <a:p>
            <a:pPr lvl="5">
              <a:buFont typeface="Wingdings" pitchFamily="2" charset="2"/>
              <a:buChar char="§"/>
            </a:pPr>
            <a:r>
              <a:rPr lang="pt-PT" dirty="0" smtClean="0">
                <a:latin typeface="Bernard MT Condensed" pitchFamily="18" charset="0"/>
              </a:rPr>
              <a:t>Poderes superiores não apenas sobre sujeitos de direito privado, mas também sobre as outras entidades públicas.</a:t>
            </a:r>
          </a:p>
          <a:p>
            <a:pPr lvl="5">
              <a:buFont typeface="Wingdings" pitchFamily="2" charset="2"/>
              <a:buChar char="§"/>
            </a:pPr>
            <a:endParaRPr lang="pt-PT" b="1" u="sng" dirty="0" smtClean="0">
              <a:effectLst>
                <a:outerShdw blurRad="38100" dist="38100" dir="2700000" algn="tl">
                  <a:srgbClr val="000000">
                    <a:alpha val="43137"/>
                  </a:srgbClr>
                </a:outerShdw>
              </a:effectLst>
            </a:endParaRPr>
          </a:p>
          <a:p>
            <a:pPr lvl="3">
              <a:buFont typeface="Wingdings" pitchFamily="2" charset="2"/>
              <a:buChar char="q"/>
            </a:pPr>
            <a:r>
              <a:rPr lang="pt-PT" sz="18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Atribuições do Estado</a:t>
            </a:r>
          </a:p>
          <a:p>
            <a:pPr lvl="2">
              <a:buFont typeface="Wingdings" pitchFamily="2" charset="2"/>
              <a:buChar char="q"/>
            </a:pPr>
            <a:endParaRPr lang="pt-PT" dirty="0" smtClean="0">
              <a:latin typeface="Bernard MT Condensed" pitchFamily="18" charset="0"/>
            </a:endParaRPr>
          </a:p>
          <a:p>
            <a:pPr lvl="3">
              <a:buFont typeface="Wingdings" pitchFamily="2" charset="2"/>
              <a:buChar char="§"/>
            </a:pPr>
            <a:r>
              <a:rPr lang="pt-PT" sz="1800" dirty="0" smtClean="0">
                <a:solidFill>
                  <a:schemeClr val="accent6">
                    <a:lumMod val="50000"/>
                  </a:schemeClr>
                </a:solidFill>
                <a:latin typeface="Bernard MT Condensed" pitchFamily="18" charset="0"/>
              </a:rPr>
              <a:t>Soberania</a:t>
            </a:r>
            <a:r>
              <a:rPr lang="pt-PT" sz="1800" dirty="0" smtClean="0">
                <a:latin typeface="Bernard MT Condensed" pitchFamily="18" charset="0"/>
              </a:rPr>
              <a:t>: Defesa nacional; relações externas; polícia; </a:t>
            </a:r>
            <a:r>
              <a:rPr lang="pt-PT" sz="1800" dirty="0" err="1" smtClean="0">
                <a:latin typeface="Bernard MT Condensed" pitchFamily="18" charset="0"/>
              </a:rPr>
              <a:t>etc</a:t>
            </a:r>
            <a:endParaRPr lang="pt-PT" sz="1800" dirty="0" smtClean="0">
              <a:latin typeface="Bernard MT Condensed" pitchFamily="18" charset="0"/>
            </a:endParaRPr>
          </a:p>
          <a:p>
            <a:pPr lvl="3">
              <a:buFont typeface="Wingdings" pitchFamily="2" charset="2"/>
              <a:buChar char="§"/>
            </a:pPr>
            <a:r>
              <a:rPr lang="pt-PT" sz="1800" dirty="0" smtClean="0">
                <a:solidFill>
                  <a:schemeClr val="accent6">
                    <a:lumMod val="50000"/>
                  </a:schemeClr>
                </a:solidFill>
                <a:latin typeface="Bernard MT Condensed" pitchFamily="18" charset="0"/>
              </a:rPr>
              <a:t>Económicas</a:t>
            </a:r>
            <a:r>
              <a:rPr lang="pt-PT" sz="1800" dirty="0" smtClean="0">
                <a:latin typeface="Bernard MT Condensed" pitchFamily="18" charset="0"/>
              </a:rPr>
              <a:t>: Moeda; crédito; imposto; comércio externo; preços, etc.</a:t>
            </a:r>
          </a:p>
          <a:p>
            <a:pPr lvl="3">
              <a:buFont typeface="Wingdings" pitchFamily="2" charset="2"/>
              <a:buChar char="§"/>
            </a:pPr>
            <a:r>
              <a:rPr lang="pt-PT" sz="1800" dirty="0" smtClean="0">
                <a:solidFill>
                  <a:schemeClr val="accent6">
                    <a:lumMod val="50000"/>
                  </a:schemeClr>
                </a:solidFill>
                <a:latin typeface="Bernard MT Condensed" pitchFamily="18" charset="0"/>
              </a:rPr>
              <a:t>Sociais</a:t>
            </a:r>
            <a:r>
              <a:rPr lang="pt-PT" sz="1800" dirty="0" smtClean="0">
                <a:latin typeface="Bernard MT Condensed" pitchFamily="18" charset="0"/>
              </a:rPr>
              <a:t>: saúde; segurança social; habitação; urbanismo; </a:t>
            </a:r>
            <a:r>
              <a:rPr lang="pt-PT" sz="1800" dirty="0" err="1" smtClean="0">
                <a:latin typeface="Bernard MT Condensed" pitchFamily="18" charset="0"/>
              </a:rPr>
              <a:t>etc</a:t>
            </a:r>
            <a:endParaRPr lang="pt-PT" sz="1800" dirty="0" smtClean="0">
              <a:latin typeface="Bernard MT Condensed" pitchFamily="18" charset="0"/>
            </a:endParaRPr>
          </a:p>
          <a:p>
            <a:pPr lvl="3">
              <a:buFont typeface="Wingdings" pitchFamily="2" charset="2"/>
              <a:buChar char="§"/>
            </a:pPr>
            <a:r>
              <a:rPr lang="pt-PT" sz="1800" dirty="0" smtClean="0">
                <a:solidFill>
                  <a:schemeClr val="accent6">
                    <a:lumMod val="50000"/>
                  </a:schemeClr>
                </a:solidFill>
                <a:latin typeface="Bernard MT Condensed" pitchFamily="18" charset="0"/>
              </a:rPr>
              <a:t>Educativas e culturais</a:t>
            </a:r>
            <a:r>
              <a:rPr lang="pt-PT" sz="1800" dirty="0" smtClean="0">
                <a:latin typeface="Bernard MT Condensed" pitchFamily="18" charset="0"/>
              </a:rPr>
              <a:t>: ensino; investigação cientifica; fomento desporto; </a:t>
            </a:r>
            <a:r>
              <a:rPr lang="pt-PT" sz="1800" dirty="0" err="1" smtClean="0">
                <a:latin typeface="Bernard MT Condensed" pitchFamily="18" charset="0"/>
              </a:rPr>
              <a:t>etc</a:t>
            </a:r>
            <a:endParaRPr lang="pt-PT" sz="1800" dirty="0">
              <a:latin typeface="Bernard MT Condensed" pitchFamily="18" charset="0"/>
            </a:endParaRPr>
          </a:p>
        </p:txBody>
      </p:sp>
      <p:sp>
        <p:nvSpPr>
          <p:cNvPr id="4" name="Marcador de Posição do Rodapé 3"/>
          <p:cNvSpPr>
            <a:spLocks noGrp="1"/>
          </p:cNvSpPr>
          <p:nvPr>
            <p:ph type="ftr" sz="quarter" idx="11"/>
          </p:nvPr>
        </p:nvSpPr>
        <p:spPr/>
        <p:txBody>
          <a:bodyPr/>
          <a:lstStyle/>
          <a:p>
            <a:r>
              <a:rPr lang="pt-PT" smtClean="0"/>
              <a:t>7ª AULA</a:t>
            </a:r>
            <a:endParaRPr lang="pt-P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764704"/>
            <a:ext cx="8229600" cy="5559896"/>
          </a:xfrm>
        </p:spPr>
        <p:txBody>
          <a:bodyPr>
            <a:normAutofit/>
          </a:bodyPr>
          <a:lstStyle/>
          <a:p>
            <a:endParaRPr lang="pt-PT" sz="2000" dirty="0" smtClean="0">
              <a:latin typeface="Bernard MT Condensed" pitchFamily="18" charset="0"/>
            </a:endParaRPr>
          </a:p>
          <a:p>
            <a:pPr algn="just">
              <a:buFont typeface="Wingdings" pitchFamily="2" charset="2"/>
              <a:buChar char="q"/>
            </a:pPr>
            <a:r>
              <a:rPr lang="pt-PT" sz="2000" b="1" i="1"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Órgãos de soberania </a:t>
            </a:r>
          </a:p>
          <a:p>
            <a:pPr lvl="2" algn="just"/>
            <a:r>
              <a:rPr lang="pt-PT" sz="1500" i="1" dirty="0" smtClean="0">
                <a:latin typeface="Bernard MT Condensed" pitchFamily="18" charset="0"/>
              </a:rPr>
              <a:t>Presidente da </a:t>
            </a:r>
            <a:r>
              <a:rPr lang="pt-PT" sz="1500" i="1" dirty="0" err="1" smtClean="0">
                <a:latin typeface="Bernard MT Condensed" pitchFamily="18" charset="0"/>
              </a:rPr>
              <a:t>Républica</a:t>
            </a:r>
            <a:r>
              <a:rPr lang="pt-PT" sz="1500" i="1" dirty="0" smtClean="0">
                <a:latin typeface="Bernard MT Condensed" pitchFamily="18" charset="0"/>
              </a:rPr>
              <a:t>;</a:t>
            </a:r>
          </a:p>
          <a:p>
            <a:pPr lvl="2" algn="just"/>
            <a:r>
              <a:rPr lang="pt-PT" sz="1500" i="1" dirty="0" smtClean="0">
                <a:latin typeface="Bernard MT Condensed" pitchFamily="18" charset="0"/>
              </a:rPr>
              <a:t>Assembleia da </a:t>
            </a:r>
            <a:r>
              <a:rPr lang="pt-PT" sz="1500" i="1" dirty="0" err="1" smtClean="0">
                <a:latin typeface="Bernard MT Condensed" pitchFamily="18" charset="0"/>
              </a:rPr>
              <a:t>Républica</a:t>
            </a:r>
            <a:endParaRPr lang="pt-PT" sz="1500" i="1" dirty="0" smtClean="0">
              <a:latin typeface="Bernard MT Condensed" pitchFamily="18" charset="0"/>
            </a:endParaRPr>
          </a:p>
          <a:p>
            <a:pPr lvl="2" algn="just"/>
            <a:r>
              <a:rPr lang="pt-PT" sz="1500" i="1" dirty="0" smtClean="0">
                <a:latin typeface="Bernard MT Condensed" pitchFamily="18" charset="0"/>
              </a:rPr>
              <a:t>Governo </a:t>
            </a:r>
          </a:p>
          <a:p>
            <a:pPr lvl="2" algn="just"/>
            <a:r>
              <a:rPr lang="pt-PT" sz="1500" i="1" dirty="0" smtClean="0">
                <a:latin typeface="Bernard MT Condensed" pitchFamily="18" charset="0"/>
              </a:rPr>
              <a:t>Tribunais</a:t>
            </a:r>
          </a:p>
          <a:p>
            <a:pPr lvl="3" algn="just">
              <a:buFont typeface="Arial" pitchFamily="34" charset="0"/>
              <a:buChar char="•"/>
            </a:pPr>
            <a:endParaRPr lang="pt-PT" sz="800" i="1" dirty="0" smtClean="0">
              <a:latin typeface="Bernard MT Condensed" pitchFamily="18" charset="0"/>
            </a:endParaRPr>
          </a:p>
          <a:p>
            <a:pPr lvl="3" algn="just">
              <a:buFont typeface="Arial" pitchFamily="34" charset="0"/>
              <a:buChar char="•"/>
            </a:pPr>
            <a:r>
              <a:rPr lang="pt-PT" sz="1400" i="1" dirty="0" smtClean="0">
                <a:latin typeface="Bernard MT Condensed" pitchFamily="18" charset="0"/>
              </a:rPr>
              <a:t>(apenas o Governo tem funções executivas logo integra a </a:t>
            </a:r>
            <a:r>
              <a:rPr lang="pt-PT" sz="1400" i="1" dirty="0" err="1" smtClean="0">
                <a:latin typeface="Bernard MT Condensed" pitchFamily="18" charset="0"/>
              </a:rPr>
              <a:t>A</a:t>
            </a:r>
            <a:r>
              <a:rPr lang="pt-PT" sz="1400" i="1" dirty="0" smtClean="0">
                <a:latin typeface="Bernard MT Condensed" pitchFamily="18" charset="0"/>
              </a:rPr>
              <a:t>. P. )</a:t>
            </a:r>
            <a:endParaRPr lang="pt-PT" sz="1400" dirty="0" smtClean="0">
              <a:latin typeface="Bernard MT Condensed" pitchFamily="18" charset="0"/>
            </a:endParaRPr>
          </a:p>
          <a:p>
            <a:endParaRPr lang="pt-PT" sz="2000" dirty="0" smtClean="0">
              <a:latin typeface="Bernard MT Condensed" pitchFamily="18" charset="0"/>
            </a:endParaRPr>
          </a:p>
          <a:p>
            <a:pPr>
              <a:buNone/>
            </a:pPr>
            <a:endParaRPr lang="pt-PT" sz="2000" dirty="0" smtClean="0">
              <a:latin typeface="Bernard MT Condensed" pitchFamily="18" charset="0"/>
            </a:endParaRPr>
          </a:p>
          <a:p>
            <a:pPr>
              <a:buFont typeface="Wingdings" pitchFamily="2" charset="2"/>
              <a:buChar char="q"/>
            </a:pPr>
            <a:r>
              <a:rPr lang="pt-PT" sz="20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O Governo</a:t>
            </a:r>
          </a:p>
          <a:p>
            <a:pPr lvl="3" algn="just">
              <a:buFont typeface="Wingdings" pitchFamily="2" charset="2"/>
              <a:buChar char="§"/>
            </a:pPr>
            <a:r>
              <a:rPr lang="pt-PT" sz="1800" i="1" dirty="0" err="1" smtClean="0">
                <a:latin typeface="Bernard MT Condensed" pitchFamily="18" charset="0"/>
              </a:rPr>
              <a:t>art</a:t>
            </a:r>
            <a:r>
              <a:rPr lang="pt-PT" sz="1800" i="1" dirty="0" smtClean="0">
                <a:latin typeface="Bernard MT Condensed" pitchFamily="18" charset="0"/>
              </a:rPr>
              <a:t>. 182.º CRP</a:t>
            </a:r>
          </a:p>
          <a:p>
            <a:pPr lvl="3" algn="just"/>
            <a:r>
              <a:rPr lang="pt-PT" sz="1800" i="1" dirty="0" smtClean="0">
                <a:latin typeface="Bernard MT Condensed" pitchFamily="18" charset="0"/>
              </a:rPr>
              <a:t>Órgão de condução política geral do país</a:t>
            </a:r>
          </a:p>
          <a:p>
            <a:pPr lvl="3" algn="just"/>
            <a:r>
              <a:rPr lang="pt-PT" sz="1800" i="1" dirty="0" smtClean="0">
                <a:latin typeface="Bernard MT Condensed" pitchFamily="18" charset="0"/>
              </a:rPr>
              <a:t>Órgão superior da A. Pública</a:t>
            </a:r>
          </a:p>
          <a:p>
            <a:endParaRPr lang="pt-PT" sz="2000" dirty="0">
              <a:latin typeface="Bernard MT Condensed" pitchFamily="18" charset="0"/>
            </a:endParaRPr>
          </a:p>
        </p:txBody>
      </p:sp>
      <p:sp>
        <p:nvSpPr>
          <p:cNvPr id="4" name="Marcador de Posição do Rodapé 3"/>
          <p:cNvSpPr>
            <a:spLocks noGrp="1"/>
          </p:cNvSpPr>
          <p:nvPr>
            <p:ph type="ftr" sz="quarter" idx="11"/>
          </p:nvPr>
        </p:nvSpPr>
        <p:spPr/>
        <p:txBody>
          <a:bodyPr/>
          <a:lstStyle/>
          <a:p>
            <a:r>
              <a:rPr lang="pt-PT" smtClean="0"/>
              <a:t>7ª AULA</a:t>
            </a:r>
            <a:endParaRPr lang="pt-P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Rodapé 3"/>
          <p:cNvSpPr>
            <a:spLocks noGrp="1"/>
          </p:cNvSpPr>
          <p:nvPr>
            <p:ph type="ftr" sz="quarter" idx="11"/>
          </p:nvPr>
        </p:nvSpPr>
        <p:spPr/>
        <p:txBody>
          <a:bodyPr/>
          <a:lstStyle/>
          <a:p>
            <a:r>
              <a:rPr lang="pt-PT" smtClean="0"/>
              <a:t>7ª AULA</a:t>
            </a:r>
            <a:endParaRPr lang="pt-PT"/>
          </a:p>
        </p:txBody>
      </p:sp>
      <p:sp>
        <p:nvSpPr>
          <p:cNvPr id="5" name="Rectângulo 4"/>
          <p:cNvSpPr/>
          <p:nvPr/>
        </p:nvSpPr>
        <p:spPr>
          <a:xfrm>
            <a:off x="755576" y="764704"/>
            <a:ext cx="7704856" cy="4555093"/>
          </a:xfrm>
          <a:prstGeom prst="rect">
            <a:avLst/>
          </a:prstGeom>
        </p:spPr>
        <p:txBody>
          <a:bodyPr wrap="square">
            <a:spAutoFit/>
          </a:bodyPr>
          <a:lstStyle/>
          <a:p>
            <a:pPr lvl="3" algn="just"/>
            <a:endParaRPr lang="pt-PT" i="1" dirty="0">
              <a:latin typeface="Bernard MT Condensed" pitchFamily="18" charset="0"/>
            </a:endParaRPr>
          </a:p>
          <a:p>
            <a:pPr lvl="2" algn="just">
              <a:buFont typeface="Wingdings" pitchFamily="2" charset="2"/>
              <a:buChar char="q"/>
            </a:pPr>
            <a:r>
              <a:rPr lang="pt-PT" b="1" i="1" dirty="0" smtClean="0">
                <a:solidFill>
                  <a:schemeClr val="accent6">
                    <a:lumMod val="50000"/>
                  </a:schemeClr>
                </a:solidFill>
                <a:latin typeface="Bernard MT Condensed" pitchFamily="18" charset="0"/>
              </a:rPr>
              <a:t>Composição</a:t>
            </a:r>
            <a:r>
              <a:rPr lang="pt-PT" i="1" dirty="0" smtClean="0">
                <a:latin typeface="Bernard MT Condensed" pitchFamily="18" charset="0"/>
              </a:rPr>
              <a:t>:</a:t>
            </a:r>
          </a:p>
          <a:p>
            <a:pPr lvl="3" algn="just">
              <a:buFont typeface="Wingdings" pitchFamily="2" charset="2"/>
              <a:buChar char="§"/>
            </a:pPr>
            <a:r>
              <a:rPr lang="pt-PT" sz="1600" i="1" dirty="0" err="1" smtClean="0">
                <a:solidFill>
                  <a:schemeClr val="accent6">
                    <a:lumMod val="50000"/>
                  </a:schemeClr>
                </a:solidFill>
                <a:latin typeface="Bernard MT Condensed" pitchFamily="18" charset="0"/>
              </a:rPr>
              <a:t>Art</a:t>
            </a:r>
            <a:r>
              <a:rPr lang="pt-PT" sz="1600" i="1" dirty="0" smtClean="0">
                <a:solidFill>
                  <a:schemeClr val="accent6">
                    <a:lumMod val="50000"/>
                  </a:schemeClr>
                </a:solidFill>
                <a:latin typeface="Bernard MT Condensed" pitchFamily="18" charset="0"/>
              </a:rPr>
              <a:t>. 183 CRP</a:t>
            </a:r>
          </a:p>
          <a:p>
            <a:pPr lvl="3" algn="just"/>
            <a:endParaRPr lang="pt-PT" i="1" dirty="0" smtClean="0">
              <a:latin typeface="Bernard MT Condensed" pitchFamily="18" charset="0"/>
            </a:endParaRPr>
          </a:p>
          <a:p>
            <a:pPr lvl="2"/>
            <a:r>
              <a:rPr lang="pt-PT" sz="1400" b="1" dirty="0" smtClean="0">
                <a:latin typeface="Bernard MT Condensed" pitchFamily="18" charset="0"/>
              </a:rPr>
              <a:t>“1</a:t>
            </a:r>
            <a:r>
              <a:rPr lang="pt-PT" sz="1400" b="1" dirty="0">
                <a:latin typeface="Bernard MT Condensed" pitchFamily="18" charset="0"/>
              </a:rPr>
              <a:t>. </a:t>
            </a:r>
            <a:r>
              <a:rPr lang="pt-PT" sz="1400" dirty="0">
                <a:latin typeface="Bernard MT Condensed" pitchFamily="18" charset="0"/>
              </a:rPr>
              <a:t>O Governo é constituído pelo Primeiro-Ministro, pelos Ministros e pelos Secretários e</a:t>
            </a:r>
          </a:p>
          <a:p>
            <a:pPr lvl="2"/>
            <a:r>
              <a:rPr lang="pt-PT" sz="1400" dirty="0" smtClean="0">
                <a:latin typeface="Bernard MT Condensed" pitchFamily="18" charset="0"/>
              </a:rPr>
              <a:t>Subsecretários de Estado.</a:t>
            </a:r>
          </a:p>
          <a:p>
            <a:pPr lvl="2"/>
            <a:endParaRPr lang="pt-PT" sz="1400" dirty="0">
              <a:latin typeface="Bernard MT Condensed" pitchFamily="18" charset="0"/>
            </a:endParaRPr>
          </a:p>
          <a:p>
            <a:pPr lvl="2"/>
            <a:r>
              <a:rPr lang="pt-PT" sz="1400" b="1" dirty="0">
                <a:latin typeface="Bernard MT Condensed" pitchFamily="18" charset="0"/>
              </a:rPr>
              <a:t>2. </a:t>
            </a:r>
            <a:r>
              <a:rPr lang="pt-PT" sz="1400" dirty="0">
                <a:latin typeface="Bernard MT Condensed" pitchFamily="18" charset="0"/>
              </a:rPr>
              <a:t>O Governo pode incluir um ou mais Vice-Primeiros-Ministros.</a:t>
            </a:r>
          </a:p>
          <a:p>
            <a:pPr lvl="2"/>
            <a:endParaRPr lang="pt-PT" sz="1400" b="1" dirty="0" smtClean="0">
              <a:latin typeface="Bernard MT Condensed" pitchFamily="18" charset="0"/>
            </a:endParaRPr>
          </a:p>
          <a:p>
            <a:pPr lvl="2"/>
            <a:r>
              <a:rPr lang="pt-PT" sz="1400" b="1" dirty="0" smtClean="0">
                <a:latin typeface="Bernard MT Condensed" pitchFamily="18" charset="0"/>
              </a:rPr>
              <a:t>3</a:t>
            </a:r>
            <a:r>
              <a:rPr lang="pt-PT" sz="1400" b="1" dirty="0">
                <a:latin typeface="Bernard MT Condensed" pitchFamily="18" charset="0"/>
              </a:rPr>
              <a:t>. </a:t>
            </a:r>
            <a:r>
              <a:rPr lang="pt-PT" sz="1400" dirty="0">
                <a:latin typeface="Bernard MT Condensed" pitchFamily="18" charset="0"/>
              </a:rPr>
              <a:t>O número, a designação e as atribuições dos ministérios e secretarias de Estado, bem como</a:t>
            </a:r>
          </a:p>
          <a:p>
            <a:pPr lvl="2"/>
            <a:r>
              <a:rPr lang="pt-PT" sz="1400" dirty="0">
                <a:latin typeface="Bernard MT Condensed" pitchFamily="18" charset="0"/>
              </a:rPr>
              <a:t>as formas de coordenação entre eles, serão determinados, consoante os casos, pelos decretos</a:t>
            </a:r>
          </a:p>
          <a:p>
            <a:pPr lvl="2"/>
            <a:r>
              <a:rPr lang="pt-PT" sz="1400" dirty="0">
                <a:latin typeface="Bernard MT Condensed" pitchFamily="18" charset="0"/>
              </a:rPr>
              <a:t>de nomeação dos respectivos titulares ou por decreto-lei</a:t>
            </a:r>
            <a:r>
              <a:rPr lang="pt-PT" sz="1400" dirty="0" smtClean="0">
                <a:latin typeface="Bernard MT Condensed" pitchFamily="18" charset="0"/>
              </a:rPr>
              <a:t>.”</a:t>
            </a:r>
            <a:endParaRPr lang="pt-PT" sz="1400" i="1" dirty="0" smtClean="0">
              <a:latin typeface="Bernard MT Condensed" pitchFamily="18" charset="0"/>
            </a:endParaRPr>
          </a:p>
          <a:p>
            <a:pPr lvl="3" algn="just"/>
            <a:endParaRPr lang="pt-PT" i="1" dirty="0" smtClean="0">
              <a:latin typeface="Bernard MT Condensed" pitchFamily="18" charset="0"/>
            </a:endParaRPr>
          </a:p>
          <a:p>
            <a:pPr lvl="3" algn="just"/>
            <a:endParaRPr lang="pt-PT" i="1" dirty="0" smtClean="0">
              <a:latin typeface="Bernard MT Condensed" pitchFamily="18" charset="0"/>
            </a:endParaRPr>
          </a:p>
          <a:p>
            <a:pPr lvl="2" algn="just">
              <a:buFont typeface="Wingdings" pitchFamily="2" charset="2"/>
              <a:buChar char="q"/>
            </a:pPr>
            <a:r>
              <a:rPr lang="pt-PT" i="1"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Competência  e exercício</a:t>
            </a:r>
          </a:p>
          <a:p>
            <a:pPr lvl="2" algn="just">
              <a:buFont typeface="Wingdings" pitchFamily="2" charset="2"/>
              <a:buChar char="§"/>
            </a:pPr>
            <a:endParaRPr lang="pt-PT" i="1" dirty="0" smtClean="0">
              <a:latin typeface="Bernard MT Condensed" pitchFamily="18" charset="0"/>
            </a:endParaRPr>
          </a:p>
          <a:p>
            <a:pPr lvl="3" algn="just">
              <a:buFont typeface="Wingdings" pitchFamily="2" charset="2"/>
              <a:buChar char="§"/>
            </a:pPr>
            <a:r>
              <a:rPr lang="pt-PT" i="1" dirty="0" smtClean="0">
                <a:latin typeface="Bernard MT Condensed" pitchFamily="18" charset="0"/>
              </a:rPr>
              <a:t>Colegial  (</a:t>
            </a:r>
            <a:r>
              <a:rPr lang="pt-PT" i="1" dirty="0" err="1" smtClean="0">
                <a:latin typeface="Bernard MT Condensed" pitchFamily="18" charset="0"/>
              </a:rPr>
              <a:t>art</a:t>
            </a:r>
            <a:r>
              <a:rPr lang="pt-PT" i="1" dirty="0" smtClean="0">
                <a:latin typeface="Bernard MT Condensed" pitchFamily="18" charset="0"/>
              </a:rPr>
              <a:t>. 200.º CRP)</a:t>
            </a:r>
          </a:p>
          <a:p>
            <a:pPr lvl="3" algn="just">
              <a:buFont typeface="Wingdings" pitchFamily="2" charset="2"/>
              <a:buChar char="§"/>
            </a:pPr>
            <a:r>
              <a:rPr lang="pt-PT" i="1" dirty="0" smtClean="0">
                <a:latin typeface="Bernard MT Condensed" pitchFamily="18" charset="0"/>
              </a:rPr>
              <a:t>Individual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908720"/>
            <a:ext cx="8229600" cy="5415880"/>
          </a:xfrm>
        </p:spPr>
        <p:txBody>
          <a:bodyPr>
            <a:normAutofit/>
          </a:bodyPr>
          <a:lstStyle/>
          <a:p>
            <a:r>
              <a:rPr lang="pt-PT" sz="20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Funcionamento</a:t>
            </a:r>
            <a:r>
              <a:rPr lang="pt-PT" sz="2000" dirty="0" smtClean="0">
                <a:latin typeface="Bernard MT Condensed" pitchFamily="18" charset="0"/>
              </a:rPr>
              <a:t> (</a:t>
            </a:r>
            <a:r>
              <a:rPr lang="pt-PT" sz="2000" dirty="0" err="1" smtClean="0">
                <a:latin typeface="Bernard MT Condensed" pitchFamily="18" charset="0"/>
              </a:rPr>
              <a:t>art</a:t>
            </a:r>
            <a:r>
              <a:rPr lang="pt-PT" sz="2000" dirty="0" smtClean="0">
                <a:latin typeface="Bernard MT Condensed" pitchFamily="18" charset="0"/>
              </a:rPr>
              <a:t>. 200.º CRP)</a:t>
            </a:r>
          </a:p>
          <a:p>
            <a:pPr lvl="2"/>
            <a:r>
              <a:rPr lang="pt-PT" sz="1800"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Programa de Governo</a:t>
            </a:r>
          </a:p>
          <a:p>
            <a:pPr lvl="2"/>
            <a:r>
              <a:rPr lang="pt-PT" sz="1800"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Conselho de Ministros</a:t>
            </a:r>
          </a:p>
          <a:p>
            <a:pPr lvl="2">
              <a:buNone/>
            </a:pPr>
            <a:endParaRPr lang="pt-PT" sz="2000" dirty="0" smtClean="0">
              <a:solidFill>
                <a:schemeClr val="accent6">
                  <a:lumMod val="50000"/>
                </a:schemeClr>
              </a:solidFill>
              <a:effectLst>
                <a:outerShdw blurRad="38100" dist="38100" dir="2700000" algn="tl">
                  <a:srgbClr val="000000">
                    <a:alpha val="43137"/>
                  </a:srgbClr>
                </a:outerShdw>
              </a:effectLst>
              <a:latin typeface="Bernard MT Condensed" pitchFamily="18" charset="0"/>
            </a:endParaRPr>
          </a:p>
          <a:p>
            <a:pPr lvl="4"/>
            <a:r>
              <a:rPr lang="pt-PT" sz="1600" dirty="0" smtClean="0">
                <a:latin typeface="Bernard MT Condensed" pitchFamily="18" charset="0"/>
              </a:rPr>
              <a:t>Linhas gerais da política governamental</a:t>
            </a:r>
          </a:p>
          <a:p>
            <a:pPr lvl="4"/>
            <a:r>
              <a:rPr lang="pt-PT" sz="1600" dirty="0" smtClean="0">
                <a:latin typeface="Bernard MT Condensed" pitchFamily="18" charset="0"/>
              </a:rPr>
              <a:t>Linhas gerais da execução da política governamental</a:t>
            </a:r>
          </a:p>
          <a:p>
            <a:pPr lvl="4"/>
            <a:endParaRPr lang="pt-PT" sz="1600" dirty="0" smtClean="0">
              <a:latin typeface="Bernard MT Condensed" pitchFamily="18" charset="0"/>
            </a:endParaRPr>
          </a:p>
          <a:p>
            <a:pPr lvl="2"/>
            <a:r>
              <a:rPr lang="pt-PT" sz="1800"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Primeiro-ministro</a:t>
            </a:r>
          </a:p>
          <a:p>
            <a:pPr lvl="2">
              <a:buNone/>
            </a:pPr>
            <a:endParaRPr lang="pt-PT" sz="2000" dirty="0" smtClean="0">
              <a:latin typeface="Bernard MT Condensed" pitchFamily="18" charset="0"/>
            </a:endParaRPr>
          </a:p>
          <a:p>
            <a:pPr lvl="4"/>
            <a:r>
              <a:rPr lang="pt-PT" sz="1600" dirty="0" err="1" smtClean="0">
                <a:latin typeface="Bernard MT Condensed" pitchFamily="18" charset="0"/>
              </a:rPr>
              <a:t>Direcção</a:t>
            </a:r>
            <a:r>
              <a:rPr lang="pt-PT" sz="1600" dirty="0" smtClean="0">
                <a:latin typeface="Bernard MT Condensed" pitchFamily="18" charset="0"/>
              </a:rPr>
              <a:t> da política geral do Governo</a:t>
            </a:r>
          </a:p>
          <a:p>
            <a:pPr lvl="4"/>
            <a:r>
              <a:rPr lang="pt-PT" sz="1600" dirty="0" err="1" smtClean="0">
                <a:latin typeface="Bernard MT Condensed" pitchFamily="18" charset="0"/>
              </a:rPr>
              <a:t>Direcção</a:t>
            </a:r>
            <a:r>
              <a:rPr lang="pt-PT" sz="1600" dirty="0" smtClean="0">
                <a:latin typeface="Bernard MT Condensed" pitchFamily="18" charset="0"/>
              </a:rPr>
              <a:t> do funcionamento do Governo</a:t>
            </a:r>
          </a:p>
          <a:p>
            <a:pPr lvl="4"/>
            <a:endParaRPr lang="pt-PT" dirty="0" smtClean="0">
              <a:latin typeface="Bernard MT Condensed" pitchFamily="18" charset="0"/>
            </a:endParaRPr>
          </a:p>
          <a:p>
            <a:pPr lvl="2"/>
            <a:r>
              <a:rPr lang="pt-PT" sz="1800"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Ministros</a:t>
            </a:r>
            <a:endParaRPr lang="pt-PT" sz="1800" dirty="0">
              <a:solidFill>
                <a:schemeClr val="accent6">
                  <a:lumMod val="50000"/>
                </a:schemeClr>
              </a:solidFill>
              <a:effectLst>
                <a:outerShdw blurRad="38100" dist="38100" dir="2700000" algn="tl">
                  <a:srgbClr val="000000">
                    <a:alpha val="43137"/>
                  </a:srgbClr>
                </a:outerShdw>
              </a:effectLst>
              <a:latin typeface="Bernard MT Condensed" pitchFamily="18" charset="0"/>
            </a:endParaRPr>
          </a:p>
        </p:txBody>
      </p:sp>
      <p:sp>
        <p:nvSpPr>
          <p:cNvPr id="4" name="Marcador de Posição do Rodapé 3"/>
          <p:cNvSpPr>
            <a:spLocks noGrp="1"/>
          </p:cNvSpPr>
          <p:nvPr>
            <p:ph type="ftr" sz="quarter" idx="11"/>
          </p:nvPr>
        </p:nvSpPr>
        <p:spPr/>
        <p:txBody>
          <a:bodyPr/>
          <a:lstStyle/>
          <a:p>
            <a:r>
              <a:rPr lang="pt-PT" smtClean="0"/>
              <a:t>7ª AULA</a:t>
            </a:r>
            <a:endParaRPr lang="pt-PT"/>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395536" y="476672"/>
            <a:ext cx="8208912" cy="5904656"/>
          </a:xfrm>
        </p:spPr>
        <p:txBody>
          <a:bodyPr>
            <a:normAutofit/>
          </a:bodyPr>
          <a:lstStyle/>
          <a:p>
            <a:pPr>
              <a:buNone/>
            </a:pPr>
            <a:r>
              <a:rPr lang="pt-PT" sz="1800" dirty="0" smtClean="0">
                <a:latin typeface="Bernard MT Condensed" pitchFamily="18" charset="0"/>
              </a:rPr>
              <a:t>	</a:t>
            </a:r>
          </a:p>
          <a:p>
            <a:pPr lvl="1">
              <a:buFont typeface="Wingdings" pitchFamily="2" charset="2"/>
              <a:buChar char="q"/>
            </a:pPr>
            <a:r>
              <a:rPr lang="pt-PT" sz="20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Administração Indirecta do Estado</a:t>
            </a:r>
          </a:p>
          <a:p>
            <a:pPr>
              <a:buNone/>
            </a:pPr>
            <a:r>
              <a:rPr lang="pt-PT" sz="1800" dirty="0" smtClean="0">
                <a:latin typeface="Bernard MT Condensed" pitchFamily="18" charset="0"/>
              </a:rPr>
              <a:t>		</a:t>
            </a:r>
          </a:p>
          <a:p>
            <a:pPr lvl="4" algn="just">
              <a:buFont typeface="Wingdings" pitchFamily="2" charset="2"/>
              <a:buChar char="q"/>
            </a:pPr>
            <a:r>
              <a:rPr lang="pt-PT" sz="1800" dirty="0" smtClean="0">
                <a:latin typeface="Bernard MT Condensed" pitchFamily="18" charset="0"/>
              </a:rPr>
              <a:t>Ainda que prossiga fins que pertencem ao Estado, aqueles são concretizados no seio de uma entidade diferente, criada por ele na sua dependência</a:t>
            </a:r>
          </a:p>
          <a:p>
            <a:pPr lvl="4" algn="just">
              <a:buNone/>
            </a:pPr>
            <a:endParaRPr lang="pt-PT" sz="1800" dirty="0">
              <a:latin typeface="Bernard MT Condensed" pitchFamily="18" charset="0"/>
            </a:endParaRPr>
          </a:p>
          <a:p>
            <a:pPr lvl="4" algn="just">
              <a:buFont typeface="Wingdings" pitchFamily="2" charset="2"/>
              <a:buChar char="q"/>
            </a:pPr>
            <a:r>
              <a:rPr lang="pt-PT" sz="1800" dirty="0" err="1" smtClean="0">
                <a:latin typeface="Bernard MT Condensed" pitchFamily="18" charset="0"/>
              </a:rPr>
              <a:t>Actividade</a:t>
            </a:r>
            <a:r>
              <a:rPr lang="pt-PT" sz="1800" dirty="0" smtClean="0">
                <a:latin typeface="Bernard MT Condensed" pitchFamily="18" charset="0"/>
              </a:rPr>
              <a:t> administrativa do Estado, realizada, para a prossecução dos fins deste, por entidades públicas dotadas de personalidade jurídica própria e de autonomia administrativa e/ou financeira	</a:t>
            </a:r>
          </a:p>
          <a:p>
            <a:pPr>
              <a:buNone/>
            </a:pPr>
            <a:endParaRPr lang="pt-PT" sz="1800" b="1" dirty="0" smtClean="0">
              <a:solidFill>
                <a:schemeClr val="tx2">
                  <a:lumMod val="50000"/>
                </a:schemeClr>
              </a:solidFill>
              <a:effectLst>
                <a:outerShdw blurRad="38100" dist="38100" dir="2700000" algn="tl">
                  <a:srgbClr val="000000">
                    <a:alpha val="43137"/>
                  </a:srgbClr>
                </a:outerShdw>
              </a:effectLst>
              <a:latin typeface="Bernard MT Condensed" pitchFamily="18" charset="0"/>
            </a:endParaRPr>
          </a:p>
          <a:p>
            <a:pPr lvl="3">
              <a:buFont typeface="Wingdings" pitchFamily="2" charset="2"/>
              <a:buChar char="§"/>
            </a:pPr>
            <a:r>
              <a:rPr lang="pt-PT" sz="1800" u="sng" dirty="0" smtClean="0">
                <a:solidFill>
                  <a:schemeClr val="accent6">
                    <a:lumMod val="50000"/>
                  </a:schemeClr>
                </a:solidFill>
                <a:latin typeface="Bernard MT Condensed" pitchFamily="18" charset="0"/>
              </a:rPr>
              <a:t>Características:</a:t>
            </a:r>
          </a:p>
          <a:p>
            <a:pPr>
              <a:buNone/>
            </a:pPr>
            <a:r>
              <a:rPr lang="pt-PT" sz="1800" dirty="0">
                <a:latin typeface="Bernard MT Condensed" pitchFamily="18" charset="0"/>
              </a:rPr>
              <a:t>	</a:t>
            </a:r>
            <a:endParaRPr lang="pt-PT" sz="1800" dirty="0" smtClean="0">
              <a:latin typeface="Bernard MT Condensed" pitchFamily="18" charset="0"/>
            </a:endParaRPr>
          </a:p>
          <a:p>
            <a:pPr lvl="4">
              <a:buFont typeface="Courier New" pitchFamily="49" charset="0"/>
              <a:buChar char="o"/>
            </a:pPr>
            <a:r>
              <a:rPr lang="pt-PT" sz="1800" u="sng" dirty="0" smtClean="0">
                <a:solidFill>
                  <a:srgbClr val="FF0000"/>
                </a:solidFill>
                <a:effectLst>
                  <a:outerShdw blurRad="38100" dist="38100" dir="2700000" algn="tl">
                    <a:srgbClr val="000000">
                      <a:alpha val="43137"/>
                    </a:srgbClr>
                  </a:outerShdw>
                </a:effectLst>
                <a:latin typeface="Bernard MT Condensed" pitchFamily="18" charset="0"/>
              </a:rPr>
              <a:t>Materiais</a:t>
            </a:r>
            <a:endParaRPr lang="pt-PT" sz="1800" u="sng" dirty="0" smtClean="0">
              <a:effectLst>
                <a:outerShdw blurRad="38100" dist="38100" dir="2700000" algn="tl">
                  <a:srgbClr val="000000">
                    <a:alpha val="43137"/>
                  </a:srgbClr>
                </a:outerShdw>
              </a:effectLst>
              <a:latin typeface="Bernard MT Condensed" pitchFamily="18" charset="0"/>
            </a:endParaRPr>
          </a:p>
          <a:p>
            <a:pPr lvl="5">
              <a:buFont typeface="Arial" pitchFamily="34" charset="0"/>
              <a:buChar char="•"/>
            </a:pPr>
            <a:endParaRPr lang="pt-PT" sz="1600" dirty="0" smtClean="0">
              <a:latin typeface="Bernard MT Condensed" pitchFamily="18" charset="0"/>
            </a:endParaRPr>
          </a:p>
          <a:p>
            <a:pPr lvl="5">
              <a:buFont typeface="Arial" pitchFamily="34" charset="0"/>
              <a:buChar char="•"/>
            </a:pPr>
            <a:r>
              <a:rPr lang="pt-PT" sz="1600" dirty="0" smtClean="0">
                <a:latin typeface="Bernard MT Condensed" pitchFamily="18" charset="0"/>
              </a:rPr>
              <a:t>Forma de </a:t>
            </a:r>
            <a:r>
              <a:rPr lang="pt-PT" sz="1600" dirty="0" err="1" smtClean="0">
                <a:latin typeface="Bernard MT Condensed" pitchFamily="18" charset="0"/>
              </a:rPr>
              <a:t>actividade</a:t>
            </a:r>
            <a:r>
              <a:rPr lang="pt-PT" sz="1600" dirty="0" smtClean="0">
                <a:latin typeface="Bernard MT Condensed" pitchFamily="18" charset="0"/>
              </a:rPr>
              <a:t> administrativa</a:t>
            </a:r>
          </a:p>
          <a:p>
            <a:pPr lvl="5">
              <a:buFont typeface="Arial" pitchFamily="34" charset="0"/>
              <a:buChar char="•"/>
            </a:pPr>
            <a:r>
              <a:rPr lang="pt-PT" sz="1600" dirty="0" smtClean="0">
                <a:latin typeface="Bernard MT Condensed" pitchFamily="18" charset="0"/>
              </a:rPr>
              <a:t>Realização dos fins do Estado</a:t>
            </a:r>
          </a:p>
          <a:p>
            <a:pPr lvl="5">
              <a:buFont typeface="Arial" pitchFamily="34" charset="0"/>
              <a:buChar char="•"/>
            </a:pPr>
            <a:r>
              <a:rPr lang="pt-PT" sz="1600" dirty="0" err="1" smtClean="0">
                <a:latin typeface="Bernard MT Condensed" pitchFamily="18" charset="0"/>
              </a:rPr>
              <a:t>Actividade</a:t>
            </a:r>
            <a:r>
              <a:rPr lang="pt-PT" sz="1600" dirty="0" smtClean="0">
                <a:latin typeface="Bernard MT Condensed" pitchFamily="18" charset="0"/>
              </a:rPr>
              <a:t> transferida por decisão do Estado, para entidades distintas (Devolução de poderes)</a:t>
            </a:r>
          </a:p>
          <a:p>
            <a:pPr lvl="2">
              <a:buFont typeface="Wingdings" pitchFamily="2" charset="2"/>
              <a:buChar char="q"/>
            </a:pPr>
            <a:endParaRPr lang="pt-PT" sz="1800" dirty="0" smtClean="0">
              <a:latin typeface="Bernard MT Condensed" pitchFamily="18" charset="0"/>
            </a:endParaRPr>
          </a:p>
          <a:p>
            <a:pPr marL="630936" lvl="2" indent="0">
              <a:buFont typeface="Wingdings" pitchFamily="2" charset="2"/>
              <a:buChar char="q"/>
            </a:pPr>
            <a:endParaRPr lang="pt-PT" sz="1800" dirty="0" smtClean="0">
              <a:latin typeface="Bernard MT Condensed" pitchFamily="18" charset="0"/>
            </a:endParaRPr>
          </a:p>
          <a:p>
            <a:pPr lvl="2">
              <a:buFont typeface="Wingdings" pitchFamily="2" charset="2"/>
              <a:buChar char="q"/>
            </a:pPr>
            <a:endParaRPr lang="pt-PT" sz="1800" dirty="0" smtClean="0">
              <a:latin typeface="Bernard MT Condensed" pitchFamily="18" charset="0"/>
            </a:endParaRPr>
          </a:p>
          <a:p>
            <a:pPr marL="1197864" lvl="5" indent="0">
              <a:buFont typeface="Wingdings" pitchFamily="2" charset="2"/>
              <a:buChar char="q"/>
            </a:pPr>
            <a:endParaRPr lang="pt-PT" dirty="0" smtClean="0">
              <a:latin typeface="Bernard MT Condensed" pitchFamily="18" charset="0"/>
            </a:endParaRPr>
          </a:p>
          <a:p>
            <a:pPr>
              <a:buNone/>
            </a:pPr>
            <a:endParaRPr lang="pt-PT" sz="1800" dirty="0" smtClean="0">
              <a:latin typeface="Bernard MT Condensed" pitchFamily="18" charset="0"/>
            </a:endParaRPr>
          </a:p>
        </p:txBody>
      </p:sp>
      <p:sp>
        <p:nvSpPr>
          <p:cNvPr id="4" name="Marcador de Posição do Rodapé 3"/>
          <p:cNvSpPr>
            <a:spLocks noGrp="1"/>
          </p:cNvSpPr>
          <p:nvPr>
            <p:ph type="ftr" sz="quarter" idx="11"/>
          </p:nvPr>
        </p:nvSpPr>
        <p:spPr/>
        <p:txBody>
          <a:bodyPr/>
          <a:lstStyle/>
          <a:p>
            <a:r>
              <a:rPr lang="pt-PT" smtClean="0"/>
              <a:t>7ª AULA</a:t>
            </a:r>
            <a:endParaRPr lang="pt-P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980728"/>
            <a:ext cx="8229600" cy="5343872"/>
          </a:xfrm>
        </p:spPr>
        <p:txBody>
          <a:bodyPr>
            <a:normAutofit/>
          </a:bodyPr>
          <a:lstStyle/>
          <a:p>
            <a:pPr lvl="2" algn="just">
              <a:buFont typeface="Arial" pitchFamily="34" charset="0"/>
              <a:buChar char="•"/>
            </a:pPr>
            <a:r>
              <a:rPr lang="pt-PT" sz="1600" dirty="0" err="1" smtClean="0">
                <a:latin typeface="Bernard MT Condensed" pitchFamily="18" charset="0"/>
              </a:rPr>
              <a:t>Actividade</a:t>
            </a:r>
            <a:r>
              <a:rPr lang="pt-PT" sz="1600" dirty="0" smtClean="0">
                <a:latin typeface="Bernard MT Condensed" pitchFamily="18" charset="0"/>
              </a:rPr>
              <a:t> exercida no interesse do Estado, mas desempenhada pelas entidades a quem está confiada em nome próprio e não em nome do Estado</a:t>
            </a:r>
          </a:p>
          <a:p>
            <a:pPr lvl="2" algn="just">
              <a:buFont typeface="Arial" pitchFamily="34" charset="0"/>
              <a:buChar char="•"/>
            </a:pPr>
            <a:r>
              <a:rPr lang="pt-PT" sz="1600" dirty="0" smtClean="0">
                <a:latin typeface="Bernard MT Condensed" pitchFamily="18" charset="0"/>
              </a:rPr>
              <a:t>Sujeição aos poderes de superintendência e de tutela do Governo</a:t>
            </a:r>
          </a:p>
          <a:p>
            <a:endParaRPr lang="pt-PT" sz="1800" dirty="0" smtClean="0">
              <a:latin typeface="Bernard MT Condensed" pitchFamily="18" charset="0"/>
            </a:endParaRPr>
          </a:p>
          <a:p>
            <a:pPr lvl="2">
              <a:buFont typeface="Courier New" pitchFamily="49" charset="0"/>
              <a:buChar char="o"/>
            </a:pPr>
            <a:r>
              <a:rPr lang="pt-PT" sz="1800" u="sng" dirty="0" smtClean="0">
                <a:solidFill>
                  <a:srgbClr val="FF0000"/>
                </a:solidFill>
                <a:effectLst>
                  <a:outerShdw blurRad="38100" dist="38100" dir="2700000" algn="tl">
                    <a:srgbClr val="000000">
                      <a:alpha val="43137"/>
                    </a:srgbClr>
                  </a:outerShdw>
                </a:effectLst>
                <a:latin typeface="Bernard MT Condensed" pitchFamily="18" charset="0"/>
              </a:rPr>
              <a:t>Orgânicas</a:t>
            </a:r>
          </a:p>
          <a:p>
            <a:pPr lvl="2"/>
            <a:endParaRPr lang="pt-PT" sz="1300" dirty="0" smtClean="0">
              <a:latin typeface="Bernard MT Condensed" pitchFamily="18" charset="0"/>
            </a:endParaRPr>
          </a:p>
          <a:p>
            <a:pPr lvl="3"/>
            <a:r>
              <a:rPr lang="pt-PT" sz="1600" dirty="0" smtClean="0">
                <a:latin typeface="Bernard MT Condensed" pitchFamily="18" charset="0"/>
              </a:rPr>
              <a:t>Personalidade jurídica própria</a:t>
            </a:r>
          </a:p>
          <a:p>
            <a:pPr lvl="3"/>
            <a:r>
              <a:rPr lang="pt-PT" sz="1600" dirty="0" smtClean="0">
                <a:latin typeface="Bernard MT Condensed" pitchFamily="18" charset="0"/>
              </a:rPr>
              <a:t>cabe ao Estado</a:t>
            </a:r>
          </a:p>
          <a:p>
            <a:pPr lvl="3">
              <a:buNone/>
            </a:pPr>
            <a:endParaRPr lang="pt-PT" sz="1600" dirty="0" smtClean="0">
              <a:latin typeface="Bernard MT Condensed" pitchFamily="18" charset="0"/>
            </a:endParaRPr>
          </a:p>
          <a:p>
            <a:pPr lvl="5" algn="just">
              <a:buFont typeface="Courier New" pitchFamily="49" charset="0"/>
              <a:buChar char="o"/>
            </a:pPr>
            <a:r>
              <a:rPr lang="pt-PT" sz="1600" dirty="0" smtClean="0">
                <a:latin typeface="Bernard MT Condensed" pitchFamily="18" charset="0"/>
              </a:rPr>
              <a:t>A Decisão da sua criação</a:t>
            </a:r>
          </a:p>
          <a:p>
            <a:pPr lvl="5" algn="just">
              <a:buFont typeface="Courier New" pitchFamily="49" charset="0"/>
              <a:buChar char="o"/>
            </a:pPr>
            <a:endParaRPr lang="pt-PT" sz="1600" dirty="0" smtClean="0">
              <a:latin typeface="Bernard MT Condensed" pitchFamily="18" charset="0"/>
            </a:endParaRPr>
          </a:p>
          <a:p>
            <a:pPr lvl="5" algn="just">
              <a:buFont typeface="Courier New" pitchFamily="49" charset="0"/>
              <a:buChar char="o"/>
            </a:pPr>
            <a:r>
              <a:rPr lang="pt-PT" sz="1600" dirty="0" smtClean="0">
                <a:latin typeface="Bernard MT Condensed" pitchFamily="18" charset="0"/>
              </a:rPr>
              <a:t>Nomear e destituir os seus dirigentes</a:t>
            </a:r>
          </a:p>
          <a:p>
            <a:pPr lvl="5" algn="just">
              <a:buFont typeface="Courier New" pitchFamily="49" charset="0"/>
              <a:buChar char="o"/>
            </a:pPr>
            <a:endParaRPr lang="pt-PT" sz="1600" dirty="0" smtClean="0">
              <a:latin typeface="Bernard MT Condensed" pitchFamily="18" charset="0"/>
            </a:endParaRPr>
          </a:p>
          <a:p>
            <a:pPr lvl="5" algn="just">
              <a:buFont typeface="Courier New" pitchFamily="49" charset="0"/>
              <a:buChar char="o"/>
            </a:pPr>
            <a:r>
              <a:rPr lang="pt-PT" sz="1600" dirty="0" smtClean="0">
                <a:latin typeface="Bernard MT Condensed" pitchFamily="18" charset="0"/>
              </a:rPr>
              <a:t>Dar instruções e </a:t>
            </a:r>
            <a:r>
              <a:rPr lang="pt-PT" sz="1600" dirty="0" err="1" smtClean="0">
                <a:latin typeface="Bernard MT Condensed" pitchFamily="18" charset="0"/>
              </a:rPr>
              <a:t>directivas</a:t>
            </a:r>
            <a:r>
              <a:rPr lang="pt-PT" sz="1600" dirty="0" smtClean="0">
                <a:latin typeface="Bernard MT Condensed" pitchFamily="18" charset="0"/>
              </a:rPr>
              <a:t> sobre o modo de exercer a sua </a:t>
            </a:r>
            <a:r>
              <a:rPr lang="pt-PT" sz="1600" dirty="0" err="1" smtClean="0">
                <a:latin typeface="Bernard MT Condensed" pitchFamily="18" charset="0"/>
              </a:rPr>
              <a:t>actividade</a:t>
            </a:r>
            <a:endParaRPr lang="pt-PT" sz="1600" dirty="0" smtClean="0">
              <a:latin typeface="Bernard MT Condensed" pitchFamily="18" charset="0"/>
            </a:endParaRPr>
          </a:p>
          <a:p>
            <a:pPr lvl="2" algn="just">
              <a:buFont typeface="Courier New" pitchFamily="49" charset="0"/>
              <a:buChar char="o"/>
            </a:pPr>
            <a:endParaRPr lang="pt-PT" sz="1900" dirty="0" smtClean="0">
              <a:latin typeface="Bernard MT Condensed" pitchFamily="18" charset="0"/>
            </a:endParaRPr>
          </a:p>
        </p:txBody>
      </p:sp>
      <p:sp>
        <p:nvSpPr>
          <p:cNvPr id="4" name="Marcador de Posição do Rodapé 3"/>
          <p:cNvSpPr>
            <a:spLocks noGrp="1"/>
          </p:cNvSpPr>
          <p:nvPr>
            <p:ph type="ftr" sz="quarter" idx="11"/>
          </p:nvPr>
        </p:nvSpPr>
        <p:spPr/>
        <p:txBody>
          <a:bodyPr/>
          <a:lstStyle/>
          <a:p>
            <a:r>
              <a:rPr lang="pt-PT" smtClean="0"/>
              <a:t>7ª AULA</a:t>
            </a:r>
            <a:endParaRPr lang="pt-PT"/>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1052736"/>
            <a:ext cx="8229600" cy="5271864"/>
          </a:xfrm>
        </p:spPr>
        <p:txBody>
          <a:bodyPr>
            <a:normAutofit/>
          </a:bodyPr>
          <a:lstStyle/>
          <a:p>
            <a:pPr lvl="5">
              <a:buFont typeface="Wingdings" pitchFamily="2" charset="2"/>
              <a:buChar char="§"/>
            </a:pPr>
            <a:endParaRPr lang="pt-PT" dirty="0" smtClean="0">
              <a:latin typeface="Bernard MT Condensed" pitchFamily="18" charset="0"/>
            </a:endParaRPr>
          </a:p>
          <a:p>
            <a:pPr lvl="5" algn="just">
              <a:buFont typeface="Courier New" pitchFamily="49" charset="0"/>
              <a:buChar char="o"/>
            </a:pPr>
            <a:r>
              <a:rPr lang="pt-PT" sz="1600" dirty="0" smtClean="0">
                <a:latin typeface="Bernard MT Condensed" pitchFamily="18" charset="0"/>
              </a:rPr>
              <a:t>Fiscalizar e controlar a forma como aquela </a:t>
            </a:r>
            <a:r>
              <a:rPr lang="pt-PT" sz="1600" dirty="0" err="1" smtClean="0">
                <a:latin typeface="Bernard MT Condensed" pitchFamily="18" charset="0"/>
              </a:rPr>
              <a:t>actividade</a:t>
            </a:r>
            <a:r>
              <a:rPr lang="pt-PT" sz="1600" dirty="0" smtClean="0">
                <a:latin typeface="Bernard MT Condensed" pitchFamily="18" charset="0"/>
              </a:rPr>
              <a:t> é desempenhada</a:t>
            </a:r>
          </a:p>
          <a:p>
            <a:pPr lvl="5" algn="just">
              <a:buFont typeface="Courier New" pitchFamily="49" charset="0"/>
              <a:buChar char="o"/>
            </a:pPr>
            <a:r>
              <a:rPr lang="pt-PT" sz="1600" dirty="0" smtClean="0">
                <a:latin typeface="Bernard MT Condensed" pitchFamily="18" charset="0"/>
              </a:rPr>
              <a:t>A criação e extinção pertence ao Estado</a:t>
            </a:r>
          </a:p>
          <a:p>
            <a:pPr lvl="2">
              <a:buFont typeface="Courier New" pitchFamily="49" charset="0"/>
              <a:buChar char="o"/>
            </a:pPr>
            <a:endParaRPr lang="pt-PT" sz="1600" dirty="0" smtClean="0">
              <a:latin typeface="Bernard MT Condensed" pitchFamily="18" charset="0"/>
            </a:endParaRPr>
          </a:p>
          <a:p>
            <a:pPr lvl="5">
              <a:buFont typeface="Courier New" pitchFamily="49" charset="0"/>
              <a:buChar char="o"/>
            </a:pPr>
            <a:r>
              <a:rPr lang="pt-PT" sz="1600" dirty="0" smtClean="0">
                <a:latin typeface="Bernard MT Condensed" pitchFamily="18" charset="0"/>
              </a:rPr>
              <a:t>O património pertence à entidade</a:t>
            </a:r>
          </a:p>
          <a:p>
            <a:pPr lvl="2">
              <a:buFont typeface="Courier New" pitchFamily="49" charset="0"/>
              <a:buChar char="o"/>
            </a:pPr>
            <a:endParaRPr lang="pt-PT" sz="1600" dirty="0" smtClean="0">
              <a:latin typeface="Bernard MT Condensed" pitchFamily="18" charset="0"/>
            </a:endParaRPr>
          </a:p>
          <a:p>
            <a:pPr lvl="5">
              <a:buFont typeface="Courier New" pitchFamily="49" charset="0"/>
              <a:buChar char="o"/>
            </a:pPr>
            <a:r>
              <a:rPr lang="pt-PT" sz="1600" dirty="0" smtClean="0">
                <a:latin typeface="Bernard MT Condensed" pitchFamily="18" charset="0"/>
              </a:rPr>
              <a:t>Os recursos humanos integram essa mesma entidade</a:t>
            </a:r>
          </a:p>
          <a:p>
            <a:pPr lvl="2">
              <a:buFont typeface="Courier New" pitchFamily="49" charset="0"/>
              <a:buChar char="o"/>
            </a:pPr>
            <a:endParaRPr lang="pt-PT" sz="1600" dirty="0" smtClean="0">
              <a:latin typeface="Bernard MT Condensed" pitchFamily="18" charset="0"/>
            </a:endParaRPr>
          </a:p>
          <a:p>
            <a:pPr lvl="5">
              <a:buFont typeface="Courier New" pitchFamily="49" charset="0"/>
              <a:buChar char="o"/>
            </a:pPr>
            <a:r>
              <a:rPr lang="pt-PT" sz="1600" dirty="0" smtClean="0">
                <a:latin typeface="Bernard MT Condensed" pitchFamily="18" charset="0"/>
              </a:rPr>
              <a:t>O financiamento decorre do Estado e  de receitas próprias</a:t>
            </a:r>
          </a:p>
          <a:p>
            <a:pPr>
              <a:buFont typeface="Courier New" pitchFamily="49" charset="0"/>
              <a:buChar char="o"/>
            </a:pPr>
            <a:endParaRPr lang="pt-PT" sz="1800" dirty="0" smtClean="0">
              <a:latin typeface="Bernard MT Condensed" pitchFamily="18" charset="0"/>
            </a:endParaRPr>
          </a:p>
          <a:p>
            <a:pPr marL="365760" lvl="1" indent="0">
              <a:buNone/>
            </a:pPr>
            <a:r>
              <a:rPr lang="pt-PT" sz="1800" b="1"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	Órgãos </a:t>
            </a:r>
            <a:r>
              <a:rPr lang="pt-PT" sz="1800" b="1" dirty="0">
                <a:solidFill>
                  <a:schemeClr val="accent6">
                    <a:lumMod val="50000"/>
                  </a:schemeClr>
                </a:solidFill>
                <a:effectLst>
                  <a:outerShdw blurRad="38100" dist="38100" dir="2700000" algn="tl">
                    <a:srgbClr val="000000">
                      <a:alpha val="43137"/>
                    </a:srgbClr>
                  </a:outerShdw>
                </a:effectLst>
                <a:latin typeface="Bernard MT Condensed" pitchFamily="18" charset="0"/>
              </a:rPr>
              <a:t>locais do Estado</a:t>
            </a:r>
          </a:p>
          <a:p>
            <a:pPr marL="0" indent="0">
              <a:buNone/>
            </a:pPr>
            <a:endParaRPr lang="pt-PT" sz="1600" b="1" dirty="0">
              <a:solidFill>
                <a:schemeClr val="tx2">
                  <a:lumMod val="50000"/>
                </a:schemeClr>
              </a:solidFill>
              <a:effectLst>
                <a:outerShdw blurRad="38100" dist="38100" dir="2700000" algn="tl">
                  <a:srgbClr val="000000">
                    <a:alpha val="43137"/>
                  </a:srgbClr>
                </a:outerShdw>
              </a:effectLst>
              <a:latin typeface="Bernard MT Condensed" pitchFamily="18" charset="0"/>
            </a:endParaRPr>
          </a:p>
          <a:p>
            <a:pPr lvl="4">
              <a:buFont typeface="Wingdings" pitchFamily="2" charset="2"/>
              <a:buChar char="q"/>
            </a:pPr>
            <a:r>
              <a:rPr lang="pt-PT" sz="1600" dirty="0">
                <a:latin typeface="Bernard MT Condensed" pitchFamily="18" charset="0"/>
              </a:rPr>
              <a:t>Instalados em diversos pontos do território (delegado de saúde, chefe de repartição de finanças)</a:t>
            </a:r>
          </a:p>
          <a:p>
            <a:pPr lvl="4">
              <a:buNone/>
            </a:pPr>
            <a:endParaRPr lang="pt-PT" sz="1600" dirty="0">
              <a:latin typeface="Bernard MT Condensed" pitchFamily="18" charset="0"/>
            </a:endParaRPr>
          </a:p>
          <a:p>
            <a:pPr lvl="4">
              <a:buFont typeface="Wingdings" pitchFamily="2" charset="2"/>
              <a:buChar char="q"/>
            </a:pPr>
            <a:r>
              <a:rPr lang="pt-PT" sz="1600" dirty="0">
                <a:latin typeface="Bernard MT Condensed" pitchFamily="18" charset="0"/>
              </a:rPr>
              <a:t>Tomam decisões em nome do Estado e pertencem a este e não às autarquias</a:t>
            </a:r>
          </a:p>
          <a:p>
            <a:endParaRPr lang="pt-PT" sz="2000" dirty="0">
              <a:latin typeface="Bernard MT Condensed" pitchFamily="18" charset="0"/>
            </a:endParaRPr>
          </a:p>
          <a:p>
            <a:endParaRPr lang="pt-PT" sz="1800" dirty="0">
              <a:latin typeface="Bernard MT Condensed" pitchFamily="18" charset="0"/>
            </a:endParaRPr>
          </a:p>
        </p:txBody>
      </p:sp>
      <p:sp>
        <p:nvSpPr>
          <p:cNvPr id="4" name="Marcador de Posição do Rodapé 3"/>
          <p:cNvSpPr>
            <a:spLocks noGrp="1"/>
          </p:cNvSpPr>
          <p:nvPr>
            <p:ph type="ftr" sz="quarter" idx="11"/>
          </p:nvPr>
        </p:nvSpPr>
        <p:spPr/>
        <p:txBody>
          <a:bodyPr/>
          <a:lstStyle/>
          <a:p>
            <a:r>
              <a:rPr lang="pt-PT" smtClean="0"/>
              <a:t>7ª AULA</a:t>
            </a:r>
            <a:endParaRPr lang="pt-PT"/>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Posição de Conteúdo 4"/>
          <p:cNvSpPr>
            <a:spLocks noGrp="1"/>
          </p:cNvSpPr>
          <p:nvPr>
            <p:ph idx="1"/>
          </p:nvPr>
        </p:nvSpPr>
        <p:spPr>
          <a:xfrm>
            <a:off x="457200" y="548680"/>
            <a:ext cx="8229600" cy="5832648"/>
          </a:xfrm>
        </p:spPr>
        <p:txBody>
          <a:bodyPr>
            <a:normAutofit fontScale="70000" lnSpcReduction="20000"/>
          </a:bodyPr>
          <a:lstStyle/>
          <a:p>
            <a:pPr marL="365760" lvl="1" indent="0">
              <a:buFont typeface="Wingdings" pitchFamily="2" charset="2"/>
              <a:buChar char="v"/>
            </a:pPr>
            <a:r>
              <a:rPr lang="pt-PT" sz="29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 Administração Autónoma</a:t>
            </a:r>
          </a:p>
          <a:p>
            <a:pPr marL="365760" lvl="1" indent="0">
              <a:buFont typeface="Wingdings" pitchFamily="2" charset="2"/>
              <a:buChar char="v"/>
            </a:pPr>
            <a:endParaRPr lang="pt-PT" sz="29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endParaRPr>
          </a:p>
          <a:p>
            <a:pPr marL="914400" lvl="3" indent="0" algn="just">
              <a:lnSpc>
                <a:spcPct val="170000"/>
              </a:lnSpc>
              <a:buFont typeface="Wingdings" pitchFamily="2" charset="2"/>
              <a:buChar char="q"/>
            </a:pPr>
            <a:r>
              <a:rPr lang="pt-PT" sz="2300" dirty="0" smtClean="0">
                <a:latin typeface="Bernard MT Condensed" pitchFamily="18" charset="0"/>
              </a:rPr>
              <a:t> Órgãos e serviços locais instalados em diversos pontos geográficos do território nacional e cuja competência é limitada a uma determinada área.</a:t>
            </a:r>
          </a:p>
          <a:p>
            <a:pPr marL="914400" lvl="3" indent="0" algn="just">
              <a:lnSpc>
                <a:spcPct val="170000"/>
              </a:lnSpc>
              <a:buFont typeface="Wingdings" pitchFamily="2" charset="2"/>
              <a:buChar char="q"/>
            </a:pPr>
            <a:endParaRPr lang="pt-PT" sz="2300" dirty="0" smtClean="0">
              <a:latin typeface="Bernard MT Condensed" pitchFamily="18" charset="0"/>
            </a:endParaRPr>
          </a:p>
          <a:p>
            <a:pPr marL="914400" lvl="3" indent="0" algn="just">
              <a:lnSpc>
                <a:spcPct val="170000"/>
              </a:lnSpc>
              <a:buFont typeface="Wingdings" pitchFamily="2" charset="2"/>
              <a:buChar char="q"/>
            </a:pPr>
            <a:r>
              <a:rPr lang="pt-PT" sz="2300" dirty="0" smtClean="0">
                <a:latin typeface="Bernard MT Condensed" pitchFamily="18" charset="0"/>
              </a:rPr>
              <a:t> Aquela que prossegue interesses públicos próprios das pessoas que a constituem e por isso se dirige a si mesma, definindo com independência a orientação das suas </a:t>
            </a:r>
            <a:r>
              <a:rPr lang="pt-PT" sz="2300" dirty="0" err="1" smtClean="0">
                <a:latin typeface="Bernard MT Condensed" pitchFamily="18" charset="0"/>
              </a:rPr>
              <a:t>actividades</a:t>
            </a:r>
            <a:r>
              <a:rPr lang="pt-PT" sz="2300" dirty="0" smtClean="0">
                <a:latin typeface="Bernard MT Condensed" pitchFamily="18" charset="0"/>
              </a:rPr>
              <a:t>, sem sujeição a hierarquia ou a superintendência do Governo</a:t>
            </a:r>
          </a:p>
          <a:p>
            <a:pPr marL="0" indent="0">
              <a:buNone/>
            </a:pPr>
            <a:endParaRPr lang="pt-PT" sz="2000" dirty="0" smtClean="0">
              <a:latin typeface="Bernard MT Condensed" pitchFamily="18" charset="0"/>
            </a:endParaRPr>
          </a:p>
          <a:p>
            <a:pPr marL="640080" lvl="2" indent="0">
              <a:lnSpc>
                <a:spcPct val="170000"/>
              </a:lnSpc>
              <a:buFont typeface="Wingdings" pitchFamily="2" charset="2"/>
              <a:buChar char="q"/>
            </a:pPr>
            <a:r>
              <a:rPr lang="pt-PT" sz="2300" b="1"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 Entidades</a:t>
            </a:r>
          </a:p>
          <a:p>
            <a:pPr marL="1188720" lvl="4" indent="0">
              <a:lnSpc>
                <a:spcPct val="170000"/>
              </a:lnSpc>
              <a:buFont typeface="Wingdings" pitchFamily="2" charset="2"/>
              <a:buChar char="§"/>
            </a:pPr>
            <a:r>
              <a:rPr lang="pt-PT" sz="2100" dirty="0" smtClean="0">
                <a:latin typeface="Bernard MT Condensed" pitchFamily="18" charset="0"/>
              </a:rPr>
              <a:t> </a:t>
            </a:r>
            <a:r>
              <a:rPr lang="pt-PT" sz="2300" dirty="0" smtClean="0">
                <a:latin typeface="Bernard MT Condensed" pitchFamily="18" charset="0"/>
              </a:rPr>
              <a:t>Associações públicas</a:t>
            </a:r>
          </a:p>
          <a:p>
            <a:pPr marL="1188720" lvl="4" indent="0">
              <a:lnSpc>
                <a:spcPct val="170000"/>
              </a:lnSpc>
              <a:buFont typeface="Wingdings" pitchFamily="2" charset="2"/>
              <a:buChar char="§"/>
            </a:pPr>
            <a:r>
              <a:rPr lang="pt-PT" sz="2300" dirty="0" smtClean="0">
                <a:latin typeface="Bernard MT Condensed" pitchFamily="18" charset="0"/>
              </a:rPr>
              <a:t> Autarquias locais</a:t>
            </a:r>
          </a:p>
          <a:p>
            <a:pPr marL="1188720" lvl="4" indent="0">
              <a:lnSpc>
                <a:spcPct val="170000"/>
              </a:lnSpc>
              <a:buFont typeface="Wingdings" pitchFamily="2" charset="2"/>
              <a:buChar char="§"/>
            </a:pPr>
            <a:r>
              <a:rPr lang="pt-PT" sz="2300" dirty="0" smtClean="0">
                <a:latin typeface="Bernard MT Condensed" pitchFamily="18" charset="0"/>
              </a:rPr>
              <a:t>Regiões autónomas</a:t>
            </a:r>
          </a:p>
          <a:p>
            <a:pPr marL="0" indent="0">
              <a:buNone/>
            </a:pPr>
            <a:endParaRPr lang="pt-PT" sz="2000" dirty="0" smtClean="0">
              <a:latin typeface="Bernard MT Condensed" pitchFamily="18" charset="0"/>
            </a:endParaRPr>
          </a:p>
          <a:p>
            <a:pPr marL="0" indent="0">
              <a:buNone/>
            </a:pPr>
            <a:endParaRPr lang="pt-PT" sz="2000" dirty="0">
              <a:latin typeface="Bernard MT Condensed" pitchFamily="18" charset="0"/>
            </a:endParaRPr>
          </a:p>
          <a:p>
            <a:pPr marL="914400" lvl="3" indent="0">
              <a:buNone/>
            </a:pPr>
            <a:endParaRPr lang="pt-PT" sz="2000" dirty="0" smtClean="0">
              <a:latin typeface="Bernard MT Condensed" pitchFamily="18" charset="0"/>
            </a:endParaRPr>
          </a:p>
          <a:p>
            <a:pPr marL="0" indent="0">
              <a:buNone/>
            </a:pPr>
            <a:endParaRPr lang="pt-PT" sz="1800" dirty="0" smtClean="0">
              <a:latin typeface="Bernard MT Condensed" pitchFamily="18" charset="0"/>
            </a:endParaRPr>
          </a:p>
        </p:txBody>
      </p:sp>
      <p:sp>
        <p:nvSpPr>
          <p:cNvPr id="4" name="Marcador de Posição do Rodapé 3"/>
          <p:cNvSpPr>
            <a:spLocks noGrp="1"/>
          </p:cNvSpPr>
          <p:nvPr>
            <p:ph type="ftr" sz="quarter" idx="11"/>
          </p:nvPr>
        </p:nvSpPr>
        <p:spPr/>
        <p:txBody>
          <a:bodyPr/>
          <a:lstStyle/>
          <a:p>
            <a:r>
              <a:rPr lang="pt-PT" smtClean="0"/>
              <a:t>7ª AULA</a:t>
            </a:r>
            <a:endParaRPr lang="pt-PT"/>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67544" y="620688"/>
            <a:ext cx="8229600" cy="5487888"/>
          </a:xfrm>
        </p:spPr>
        <p:txBody>
          <a:bodyPr>
            <a:normAutofit lnSpcReduction="10000"/>
          </a:bodyPr>
          <a:lstStyle/>
          <a:p>
            <a:pPr marL="914400" lvl="3" indent="0">
              <a:buFont typeface="Wingdings" pitchFamily="2" charset="2"/>
              <a:buChar char="q"/>
            </a:pPr>
            <a:endParaRPr lang="pt-PT" b="1" dirty="0" smtClean="0">
              <a:solidFill>
                <a:schemeClr val="accent6">
                  <a:lumMod val="50000"/>
                </a:schemeClr>
              </a:solidFill>
              <a:effectLst>
                <a:outerShdw blurRad="38100" dist="38100" dir="2700000" algn="tl">
                  <a:srgbClr val="000000">
                    <a:alpha val="43137"/>
                  </a:srgbClr>
                </a:outerShdw>
              </a:effectLst>
              <a:latin typeface="Bernard MT Condensed" pitchFamily="18" charset="0"/>
            </a:endParaRPr>
          </a:p>
          <a:p>
            <a:pPr marL="365760" lvl="1" indent="0">
              <a:buFont typeface="Wingdings" pitchFamily="2" charset="2"/>
              <a:buChar char="q"/>
            </a:pPr>
            <a:r>
              <a:rPr lang="pt-PT" dirty="0">
                <a:latin typeface="Bernard MT Condensed" pitchFamily="18" charset="0"/>
              </a:rPr>
              <a:t> </a:t>
            </a:r>
            <a:r>
              <a:rPr lang="pt-PT" b="1" u="sng" dirty="0">
                <a:solidFill>
                  <a:srgbClr val="C00000"/>
                </a:solidFill>
                <a:effectLst>
                  <a:outerShdw blurRad="38100" dist="38100" dir="2700000" algn="tl">
                    <a:srgbClr val="000000">
                      <a:alpha val="43137"/>
                    </a:srgbClr>
                  </a:outerShdw>
                </a:effectLst>
                <a:latin typeface="Bernard MT Condensed" pitchFamily="18" charset="0"/>
              </a:rPr>
              <a:t>Associações públicas</a:t>
            </a:r>
          </a:p>
          <a:p>
            <a:pPr marL="1257300" lvl="3" indent="-342900">
              <a:lnSpc>
                <a:spcPct val="160000"/>
              </a:lnSpc>
              <a:buFont typeface="Wingdings" panose="05000000000000000000" pitchFamily="2" charset="2"/>
              <a:buChar char="§"/>
            </a:pPr>
            <a:r>
              <a:rPr lang="pt-PT" b="1"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 </a:t>
            </a:r>
            <a:r>
              <a:rPr lang="pt-PT" sz="1800" b="1"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Associações  de entidades públicas</a:t>
            </a:r>
          </a:p>
          <a:p>
            <a:pPr marL="1531620" lvl="4" indent="-342900">
              <a:lnSpc>
                <a:spcPct val="160000"/>
              </a:lnSpc>
              <a:buFont typeface="Arial" panose="020B0604020202020204" pitchFamily="34" charset="0"/>
              <a:buChar char="•"/>
            </a:pPr>
            <a:r>
              <a:rPr lang="pt-PT" b="1"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 </a:t>
            </a:r>
            <a:r>
              <a:rPr lang="pt-PT" sz="1600" b="1" dirty="0" smtClean="0">
                <a:solidFill>
                  <a:schemeClr val="accent1">
                    <a:lumMod val="75000"/>
                  </a:schemeClr>
                </a:solidFill>
                <a:effectLst>
                  <a:outerShdw blurRad="38100" dist="38100" dir="2700000" algn="tl">
                    <a:srgbClr val="000000">
                      <a:alpha val="43137"/>
                    </a:srgbClr>
                  </a:outerShdw>
                </a:effectLst>
                <a:latin typeface="Bernard MT Condensed" pitchFamily="18" charset="0"/>
              </a:rPr>
              <a:t>Associações de freguesias</a:t>
            </a:r>
          </a:p>
          <a:p>
            <a:pPr marL="1531620" lvl="4" indent="-342900">
              <a:lnSpc>
                <a:spcPct val="160000"/>
              </a:lnSpc>
              <a:buFont typeface="Arial" panose="020B0604020202020204" pitchFamily="34" charset="0"/>
              <a:buChar char="•"/>
            </a:pPr>
            <a:r>
              <a:rPr lang="pt-PT" sz="1600" b="1" dirty="0" smtClean="0">
                <a:solidFill>
                  <a:schemeClr val="accent1">
                    <a:lumMod val="75000"/>
                  </a:schemeClr>
                </a:solidFill>
                <a:effectLst>
                  <a:outerShdw blurRad="38100" dist="38100" dir="2700000" algn="tl">
                    <a:srgbClr val="000000">
                      <a:alpha val="43137"/>
                    </a:srgbClr>
                  </a:outerShdw>
                </a:effectLst>
                <a:latin typeface="Bernard MT Condensed" pitchFamily="18" charset="0"/>
              </a:rPr>
              <a:t> Comunidades intermunicipais</a:t>
            </a:r>
          </a:p>
          <a:p>
            <a:pPr marL="1531620" lvl="4" indent="-342900">
              <a:lnSpc>
                <a:spcPct val="160000"/>
              </a:lnSpc>
              <a:buFont typeface="Arial" panose="020B0604020202020204" pitchFamily="34" charset="0"/>
              <a:buChar char="•"/>
            </a:pPr>
            <a:r>
              <a:rPr lang="pt-PT" sz="1600" b="1" dirty="0" smtClean="0">
                <a:solidFill>
                  <a:schemeClr val="accent1">
                    <a:lumMod val="75000"/>
                  </a:schemeClr>
                </a:solidFill>
                <a:effectLst>
                  <a:outerShdw blurRad="38100" dist="38100" dir="2700000" algn="tl">
                    <a:srgbClr val="000000">
                      <a:alpha val="43137"/>
                    </a:srgbClr>
                  </a:outerShdw>
                </a:effectLst>
                <a:latin typeface="Bernard MT Condensed" pitchFamily="18" charset="0"/>
              </a:rPr>
              <a:t> Áreas metropolitanas de Lisboa e Porto</a:t>
            </a:r>
          </a:p>
          <a:p>
            <a:pPr marL="1257300" lvl="3" indent="-342900">
              <a:lnSpc>
                <a:spcPct val="160000"/>
              </a:lnSpc>
              <a:buFont typeface="Wingdings" panose="05000000000000000000" pitchFamily="2" charset="2"/>
              <a:buChar char="§"/>
            </a:pPr>
            <a:r>
              <a:rPr lang="pt-PT" b="1"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 Associações de entidades privadas</a:t>
            </a:r>
          </a:p>
          <a:p>
            <a:pPr marL="1531620" lvl="4" indent="-342900">
              <a:lnSpc>
                <a:spcPct val="160000"/>
              </a:lnSpc>
              <a:buFont typeface="Arial" panose="020B0604020202020204" pitchFamily="34" charset="0"/>
              <a:buChar char="•"/>
            </a:pPr>
            <a:r>
              <a:rPr lang="pt-PT" sz="1600" b="1" dirty="0" smtClean="0">
                <a:solidFill>
                  <a:schemeClr val="accent1">
                    <a:lumMod val="75000"/>
                  </a:schemeClr>
                </a:solidFill>
                <a:effectLst>
                  <a:outerShdw blurRad="38100" dist="38100" dir="2700000" algn="tl">
                    <a:srgbClr val="000000">
                      <a:alpha val="43137"/>
                    </a:srgbClr>
                  </a:outerShdw>
                </a:effectLst>
                <a:latin typeface="Bernard MT Condensed" pitchFamily="18" charset="0"/>
              </a:rPr>
              <a:t>Ordens Profissionais</a:t>
            </a:r>
          </a:p>
          <a:p>
            <a:pPr marL="1531620" lvl="4" indent="-342900">
              <a:lnSpc>
                <a:spcPct val="160000"/>
              </a:lnSpc>
              <a:buFont typeface="Arial" panose="020B0604020202020204" pitchFamily="34" charset="0"/>
              <a:buChar char="•"/>
            </a:pPr>
            <a:r>
              <a:rPr lang="pt-PT" sz="1600" b="1" dirty="0" smtClean="0">
                <a:solidFill>
                  <a:schemeClr val="accent1">
                    <a:lumMod val="75000"/>
                  </a:schemeClr>
                </a:solidFill>
                <a:effectLst>
                  <a:outerShdw blurRad="38100" dist="38100" dir="2700000" algn="tl">
                    <a:srgbClr val="000000">
                      <a:alpha val="43137"/>
                    </a:srgbClr>
                  </a:outerShdw>
                </a:effectLst>
                <a:latin typeface="Bernard MT Condensed" pitchFamily="18" charset="0"/>
              </a:rPr>
              <a:t>Câmaras Profissionais</a:t>
            </a:r>
          </a:p>
          <a:p>
            <a:pPr marL="1257300" lvl="3" indent="-342900">
              <a:lnSpc>
                <a:spcPct val="160000"/>
              </a:lnSpc>
              <a:buFont typeface="Wingdings" panose="05000000000000000000" pitchFamily="2" charset="2"/>
              <a:buChar char="§"/>
            </a:pPr>
            <a:r>
              <a:rPr lang="pt-PT" b="1"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 Associações mistas</a:t>
            </a:r>
          </a:p>
          <a:p>
            <a:pPr marL="1531620" lvl="4" indent="-342900">
              <a:lnSpc>
                <a:spcPct val="160000"/>
              </a:lnSpc>
              <a:buFont typeface="Arial" panose="020B0604020202020204" pitchFamily="34" charset="0"/>
              <a:buChar char="•"/>
            </a:pPr>
            <a:r>
              <a:rPr lang="pt-PT" sz="1600" b="1" dirty="0" smtClean="0">
                <a:solidFill>
                  <a:schemeClr val="accent1">
                    <a:lumMod val="75000"/>
                  </a:schemeClr>
                </a:solidFill>
                <a:effectLst>
                  <a:outerShdw blurRad="38100" dist="38100" dir="2700000" algn="tl">
                    <a:srgbClr val="000000">
                      <a:alpha val="43137"/>
                    </a:srgbClr>
                  </a:outerShdw>
                </a:effectLst>
                <a:latin typeface="Bernard MT Condensed" pitchFamily="18" charset="0"/>
              </a:rPr>
              <a:t>Centros de formação profissional</a:t>
            </a:r>
          </a:p>
          <a:p>
            <a:pPr marL="1531620" lvl="4" indent="-342900">
              <a:lnSpc>
                <a:spcPct val="160000"/>
              </a:lnSpc>
              <a:buFont typeface="Arial" panose="020B0604020202020204" pitchFamily="34" charset="0"/>
              <a:buChar char="•"/>
            </a:pPr>
            <a:r>
              <a:rPr lang="pt-PT" sz="1600" b="1" dirty="0" smtClean="0">
                <a:solidFill>
                  <a:schemeClr val="accent1">
                    <a:lumMod val="75000"/>
                  </a:schemeClr>
                </a:solidFill>
                <a:effectLst>
                  <a:outerShdw blurRad="38100" dist="38100" dir="2700000" algn="tl">
                    <a:srgbClr val="000000">
                      <a:alpha val="43137"/>
                    </a:srgbClr>
                  </a:outerShdw>
                </a:effectLst>
                <a:latin typeface="Bernard MT Condensed" pitchFamily="18" charset="0"/>
              </a:rPr>
              <a:t>Cooperativas de interesse público (régies)</a:t>
            </a:r>
          </a:p>
          <a:p>
            <a:pPr marL="914400" lvl="3" indent="0">
              <a:buFont typeface="Wingdings" pitchFamily="2" charset="2"/>
              <a:buChar char="q"/>
            </a:pPr>
            <a:endParaRPr lang="pt-PT" b="1" dirty="0">
              <a:solidFill>
                <a:schemeClr val="accent6">
                  <a:lumMod val="50000"/>
                </a:schemeClr>
              </a:solidFill>
              <a:effectLst>
                <a:outerShdw blurRad="38100" dist="38100" dir="2700000" algn="tl">
                  <a:srgbClr val="000000">
                    <a:alpha val="43137"/>
                  </a:srgbClr>
                </a:outerShdw>
              </a:effectLst>
              <a:latin typeface="Bernard MT Condensed" pitchFamily="18" charset="0"/>
            </a:endParaRPr>
          </a:p>
          <a:p>
            <a:pPr marL="914400" lvl="3" indent="0">
              <a:buFont typeface="Wingdings" pitchFamily="2" charset="2"/>
              <a:buChar char="q"/>
            </a:pPr>
            <a:endParaRPr lang="pt-PT" b="1" dirty="0" smtClean="0">
              <a:solidFill>
                <a:schemeClr val="accent6">
                  <a:lumMod val="50000"/>
                </a:schemeClr>
              </a:solidFill>
              <a:effectLst>
                <a:outerShdw blurRad="38100" dist="38100" dir="2700000" algn="tl">
                  <a:srgbClr val="000000">
                    <a:alpha val="43137"/>
                  </a:srgbClr>
                </a:outerShdw>
              </a:effectLst>
              <a:latin typeface="Bernard MT Condensed" pitchFamily="18" charset="0"/>
            </a:endParaRPr>
          </a:p>
          <a:p>
            <a:pPr marL="914400" lvl="3" indent="0">
              <a:buFont typeface="Wingdings" pitchFamily="2" charset="2"/>
              <a:buChar char="q"/>
            </a:pPr>
            <a:endParaRPr lang="pt-PT" b="1" dirty="0">
              <a:solidFill>
                <a:schemeClr val="accent6">
                  <a:lumMod val="50000"/>
                </a:schemeClr>
              </a:solidFill>
              <a:effectLst>
                <a:outerShdw blurRad="38100" dist="38100" dir="2700000" algn="tl">
                  <a:srgbClr val="000000">
                    <a:alpha val="43137"/>
                  </a:srgbClr>
                </a:outerShdw>
              </a:effectLst>
              <a:latin typeface="Bernard MT Condensed" pitchFamily="18" charset="0"/>
            </a:endParaRPr>
          </a:p>
          <a:p>
            <a:endParaRPr lang="pt-PT" dirty="0"/>
          </a:p>
        </p:txBody>
      </p:sp>
      <p:sp>
        <p:nvSpPr>
          <p:cNvPr id="4" name="Marcador de Posição do Rodapé 3"/>
          <p:cNvSpPr>
            <a:spLocks noGrp="1"/>
          </p:cNvSpPr>
          <p:nvPr>
            <p:ph type="ftr" sz="quarter" idx="11"/>
          </p:nvPr>
        </p:nvSpPr>
        <p:spPr/>
        <p:txBody>
          <a:bodyPr/>
          <a:lstStyle/>
          <a:p>
            <a:r>
              <a:rPr lang="pt-PT" dirty="0" smtClean="0"/>
              <a:t>7ª AULA</a:t>
            </a:r>
            <a:endParaRPr lang="pt-PT" dirty="0"/>
          </a:p>
        </p:txBody>
      </p:sp>
    </p:spTree>
    <p:extLst>
      <p:ext uri="{BB962C8B-B14F-4D97-AF65-F5344CB8AC3E}">
        <p14:creationId xmlns:p14="http://schemas.microsoft.com/office/powerpoint/2010/main" xmlns="" val="333016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67544" y="548680"/>
            <a:ext cx="8229600" cy="6048672"/>
          </a:xfrm>
        </p:spPr>
        <p:txBody>
          <a:bodyPr>
            <a:normAutofit lnSpcReduction="10000"/>
          </a:bodyPr>
          <a:lstStyle/>
          <a:p>
            <a:pPr algn="just">
              <a:lnSpc>
                <a:spcPct val="150000"/>
              </a:lnSpc>
              <a:buFont typeface="Wingdings" panose="05000000000000000000" pitchFamily="2" charset="2"/>
              <a:buChar char="q"/>
            </a:pPr>
            <a:r>
              <a:rPr lang="pt-PT" sz="2000" b="1" u="sng" dirty="0">
                <a:solidFill>
                  <a:srgbClr val="C00000"/>
                </a:solidFill>
                <a:effectLst>
                  <a:outerShdw blurRad="38100" dist="38100" dir="2700000" algn="tl">
                    <a:srgbClr val="000000">
                      <a:alpha val="43137"/>
                    </a:srgbClr>
                  </a:outerShdw>
                </a:effectLst>
                <a:latin typeface="Bernard MT Condensed" panose="02050806060905020404" pitchFamily="18" charset="0"/>
              </a:rPr>
              <a:t>Autarquias </a:t>
            </a:r>
            <a:r>
              <a:rPr lang="pt-PT" sz="2000" b="1" u="sng" dirty="0" smtClean="0">
                <a:solidFill>
                  <a:srgbClr val="C00000"/>
                </a:solidFill>
                <a:effectLst>
                  <a:outerShdw blurRad="38100" dist="38100" dir="2700000" algn="tl">
                    <a:srgbClr val="000000">
                      <a:alpha val="43137"/>
                    </a:srgbClr>
                  </a:outerShdw>
                </a:effectLst>
                <a:latin typeface="Bernard MT Condensed" pitchFamily="18" charset="0"/>
              </a:rPr>
              <a:t>locais</a:t>
            </a:r>
          </a:p>
          <a:p>
            <a:pPr lvl="1" algn="just">
              <a:lnSpc>
                <a:spcPct val="150000"/>
              </a:lnSpc>
            </a:pPr>
            <a:r>
              <a:rPr lang="pt-PT" sz="18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Artigo 235.ª CRP</a:t>
            </a:r>
          </a:p>
          <a:p>
            <a:pPr lvl="1" algn="just">
              <a:lnSpc>
                <a:spcPct val="150000"/>
              </a:lnSpc>
            </a:pPr>
            <a:r>
              <a:rPr lang="pt-PT" sz="1800" b="1" u="sng" dirty="0" err="1" smtClean="0">
                <a:solidFill>
                  <a:schemeClr val="accent6">
                    <a:lumMod val="50000"/>
                  </a:schemeClr>
                </a:solidFill>
                <a:effectLst>
                  <a:outerShdw blurRad="38100" dist="38100" dir="2700000" algn="tl">
                    <a:srgbClr val="000000">
                      <a:alpha val="43137"/>
                    </a:srgbClr>
                  </a:outerShdw>
                </a:effectLst>
                <a:latin typeface="Bernard MT Condensed" pitchFamily="18" charset="0"/>
              </a:rPr>
              <a:t>Caracteristicas</a:t>
            </a:r>
            <a:endParaRPr lang="pt-PT" sz="18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endParaRPr>
          </a:p>
          <a:p>
            <a:pPr lvl="2" algn="just">
              <a:lnSpc>
                <a:spcPct val="150000"/>
              </a:lnSpc>
            </a:pPr>
            <a:r>
              <a:rPr lang="pt-PT" sz="1500" b="1" u="sng" dirty="0" smtClean="0">
                <a:solidFill>
                  <a:srgbClr val="7030A0"/>
                </a:solidFill>
                <a:effectLst>
                  <a:outerShdw blurRad="38100" dist="38100" dir="2700000" algn="tl">
                    <a:srgbClr val="000000">
                      <a:alpha val="43137"/>
                    </a:srgbClr>
                  </a:outerShdw>
                </a:effectLst>
                <a:latin typeface="Bernard MT Condensed" pitchFamily="18" charset="0"/>
              </a:rPr>
              <a:t>Pessoas </a:t>
            </a:r>
            <a:r>
              <a:rPr lang="pt-PT" sz="1500" b="1" u="sng" dirty="0" err="1" smtClean="0">
                <a:solidFill>
                  <a:srgbClr val="7030A0"/>
                </a:solidFill>
                <a:effectLst>
                  <a:outerShdw blurRad="38100" dist="38100" dir="2700000" algn="tl">
                    <a:srgbClr val="000000">
                      <a:alpha val="43137"/>
                    </a:srgbClr>
                  </a:outerShdw>
                </a:effectLst>
                <a:latin typeface="Bernard MT Condensed" pitchFamily="18" charset="0"/>
              </a:rPr>
              <a:t>colectivas</a:t>
            </a:r>
            <a:r>
              <a:rPr lang="pt-PT" sz="1500" b="1" u="sng" dirty="0" smtClean="0">
                <a:solidFill>
                  <a:srgbClr val="7030A0"/>
                </a:solidFill>
                <a:effectLst>
                  <a:outerShdw blurRad="38100" dist="38100" dir="2700000" algn="tl">
                    <a:srgbClr val="000000">
                      <a:alpha val="43137"/>
                    </a:srgbClr>
                  </a:outerShdw>
                </a:effectLst>
                <a:latin typeface="Bernard MT Condensed" pitchFamily="18" charset="0"/>
              </a:rPr>
              <a:t>  públicas</a:t>
            </a:r>
          </a:p>
          <a:p>
            <a:pPr lvl="2" algn="just">
              <a:lnSpc>
                <a:spcPct val="150000"/>
              </a:lnSpc>
            </a:pPr>
            <a:r>
              <a:rPr lang="pt-PT" sz="1500" b="1" u="sng" dirty="0" smtClean="0">
                <a:solidFill>
                  <a:srgbClr val="7030A0"/>
                </a:solidFill>
                <a:effectLst>
                  <a:outerShdw blurRad="38100" dist="38100" dir="2700000" algn="tl">
                    <a:srgbClr val="000000">
                      <a:alpha val="43137"/>
                    </a:srgbClr>
                  </a:outerShdw>
                </a:effectLst>
                <a:latin typeface="Bernard MT Condensed" pitchFamily="18" charset="0"/>
              </a:rPr>
              <a:t>Pessoas </a:t>
            </a:r>
            <a:r>
              <a:rPr lang="pt-PT" sz="1500" b="1" u="sng" dirty="0" err="1" smtClean="0">
                <a:solidFill>
                  <a:srgbClr val="7030A0"/>
                </a:solidFill>
                <a:effectLst>
                  <a:outerShdw blurRad="38100" dist="38100" dir="2700000" algn="tl">
                    <a:srgbClr val="000000">
                      <a:alpha val="43137"/>
                    </a:srgbClr>
                  </a:outerShdw>
                </a:effectLst>
                <a:latin typeface="Bernard MT Condensed" panose="02050806060905020404" pitchFamily="18" charset="0"/>
              </a:rPr>
              <a:t>colectivas</a:t>
            </a:r>
            <a:r>
              <a:rPr lang="pt-PT" sz="1500" b="1" u="sng" dirty="0" smtClean="0">
                <a:solidFill>
                  <a:srgbClr val="7030A0"/>
                </a:solidFill>
                <a:effectLst>
                  <a:outerShdw blurRad="38100" dist="38100" dir="2700000" algn="tl">
                    <a:srgbClr val="000000">
                      <a:alpha val="43137"/>
                    </a:srgbClr>
                  </a:outerShdw>
                </a:effectLst>
                <a:latin typeface="Bernard MT Condensed" panose="02050806060905020404" pitchFamily="18" charset="0"/>
              </a:rPr>
              <a:t> territoriais</a:t>
            </a:r>
          </a:p>
          <a:p>
            <a:pPr lvl="2" algn="just">
              <a:lnSpc>
                <a:spcPct val="150000"/>
              </a:lnSpc>
            </a:pPr>
            <a:r>
              <a:rPr lang="pt-PT" sz="1500" b="1" u="sng" dirty="0" smtClean="0">
                <a:solidFill>
                  <a:srgbClr val="7030A0"/>
                </a:solidFill>
                <a:effectLst>
                  <a:outerShdw blurRad="38100" dist="38100" dir="2700000" algn="tl">
                    <a:srgbClr val="000000">
                      <a:alpha val="43137"/>
                    </a:srgbClr>
                  </a:outerShdw>
                </a:effectLst>
                <a:latin typeface="Bernard MT Condensed" panose="02050806060905020404" pitchFamily="18" charset="0"/>
              </a:rPr>
              <a:t>Asseguram a prossecução dos interesses próprios de um certo agregado populacional</a:t>
            </a:r>
          </a:p>
          <a:p>
            <a:pPr lvl="1" algn="just">
              <a:lnSpc>
                <a:spcPct val="150000"/>
              </a:lnSpc>
              <a:buFont typeface="Wingdings" panose="05000000000000000000" pitchFamily="2" charset="2"/>
              <a:buChar char="q"/>
            </a:pPr>
            <a:r>
              <a:rPr lang="pt-PT" sz="1800" b="1" u="sng" dirty="0" smtClean="0">
                <a:solidFill>
                  <a:srgbClr val="C00000"/>
                </a:solidFill>
                <a:effectLst>
                  <a:outerShdw blurRad="38100" dist="38100" dir="2700000" algn="tl">
                    <a:srgbClr val="000000">
                      <a:alpha val="43137"/>
                    </a:srgbClr>
                  </a:outerShdw>
                </a:effectLst>
                <a:latin typeface="Bernard MT Condensed" panose="02050806060905020404" pitchFamily="18" charset="0"/>
              </a:rPr>
              <a:t>Elementos</a:t>
            </a:r>
          </a:p>
          <a:p>
            <a:pPr lvl="2" algn="just">
              <a:lnSpc>
                <a:spcPct val="150000"/>
              </a:lnSpc>
            </a:pPr>
            <a:r>
              <a:rPr lang="pt-PT" sz="1500" b="1" u="sng" dirty="0" smtClean="0">
                <a:solidFill>
                  <a:srgbClr val="7030A0"/>
                </a:solidFill>
                <a:effectLst>
                  <a:outerShdw blurRad="38100" dist="38100" dir="2700000" algn="tl">
                    <a:srgbClr val="000000">
                      <a:alpha val="43137"/>
                    </a:srgbClr>
                  </a:outerShdw>
                </a:effectLst>
                <a:latin typeface="Bernard MT Condensed" panose="02050806060905020404" pitchFamily="18" charset="0"/>
              </a:rPr>
              <a:t>Território : circunscrição administrativa</a:t>
            </a:r>
          </a:p>
          <a:p>
            <a:pPr lvl="2" algn="just">
              <a:lnSpc>
                <a:spcPct val="150000"/>
              </a:lnSpc>
            </a:pPr>
            <a:r>
              <a:rPr lang="pt-PT" sz="1500" b="1" u="sng" dirty="0" smtClean="0">
                <a:solidFill>
                  <a:srgbClr val="7030A0"/>
                </a:solidFill>
                <a:effectLst>
                  <a:outerShdw blurRad="38100" dist="38100" dir="2700000" algn="tl">
                    <a:srgbClr val="000000">
                      <a:alpha val="43137"/>
                    </a:srgbClr>
                  </a:outerShdw>
                </a:effectLst>
                <a:latin typeface="Bernard MT Condensed" panose="02050806060905020404" pitchFamily="18" charset="0"/>
              </a:rPr>
              <a:t>Agregado populacional: residentes no território</a:t>
            </a:r>
          </a:p>
          <a:p>
            <a:pPr lvl="2" algn="just">
              <a:lnSpc>
                <a:spcPct val="150000"/>
              </a:lnSpc>
            </a:pPr>
            <a:r>
              <a:rPr lang="pt-PT" sz="1500" b="1" u="sng" dirty="0" smtClean="0">
                <a:solidFill>
                  <a:srgbClr val="7030A0"/>
                </a:solidFill>
                <a:effectLst>
                  <a:outerShdw blurRad="38100" dist="38100" dir="2700000" algn="tl">
                    <a:srgbClr val="000000">
                      <a:alpha val="43137"/>
                    </a:srgbClr>
                  </a:outerShdw>
                </a:effectLst>
                <a:latin typeface="Bernard MT Condensed" panose="02050806060905020404" pitchFamily="18" charset="0"/>
              </a:rPr>
              <a:t>Interesses comuns: </a:t>
            </a:r>
          </a:p>
          <a:p>
            <a:pPr lvl="2" algn="just">
              <a:lnSpc>
                <a:spcPct val="150000"/>
              </a:lnSpc>
            </a:pPr>
            <a:r>
              <a:rPr lang="pt-PT" sz="1500" b="1" u="sng" dirty="0" smtClean="0">
                <a:solidFill>
                  <a:srgbClr val="7030A0"/>
                </a:solidFill>
                <a:latin typeface="Bernard MT Condensed" panose="02050806060905020404" pitchFamily="18" charset="0"/>
              </a:rPr>
              <a:t>Órgãos representativos</a:t>
            </a:r>
            <a:r>
              <a:rPr lang="pt-PT" sz="1600" b="1" u="sng" dirty="0">
                <a:solidFill>
                  <a:srgbClr val="7030A0"/>
                </a:solidFill>
                <a:latin typeface="Bernard MT Condensed" pitchFamily="18" charset="0"/>
              </a:rPr>
              <a:t> livremente </a:t>
            </a:r>
            <a:r>
              <a:rPr lang="pt-PT" sz="1600" b="1" u="sng" dirty="0" smtClean="0">
                <a:solidFill>
                  <a:srgbClr val="7030A0"/>
                </a:solidFill>
                <a:latin typeface="Bernard MT Condensed" pitchFamily="18" charset="0"/>
              </a:rPr>
              <a:t>eleitos</a:t>
            </a:r>
          </a:p>
          <a:p>
            <a:pPr lvl="2" algn="just">
              <a:lnSpc>
                <a:spcPct val="150000"/>
              </a:lnSpc>
            </a:pPr>
            <a:endParaRPr lang="pt-PT" sz="1600" b="1" u="sng" dirty="0" smtClean="0">
              <a:solidFill>
                <a:srgbClr val="7030A0"/>
              </a:solidFill>
              <a:latin typeface="Bernard MT Condensed" pitchFamily="18" charset="0"/>
            </a:endParaRPr>
          </a:p>
          <a:p>
            <a:pPr marL="0" indent="0">
              <a:buFont typeface="Wingdings" pitchFamily="2" charset="2"/>
              <a:buChar char="q"/>
            </a:pPr>
            <a:r>
              <a:rPr lang="pt-PT" sz="18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 </a:t>
            </a:r>
            <a:r>
              <a:rPr lang="pt-PT" sz="1800" b="1" u="sng" dirty="0" smtClean="0">
                <a:solidFill>
                  <a:srgbClr val="C00000"/>
                </a:solidFill>
                <a:effectLst>
                  <a:outerShdw blurRad="38100" dist="38100" dir="2700000" algn="tl">
                    <a:srgbClr val="000000">
                      <a:alpha val="43137"/>
                    </a:srgbClr>
                  </a:outerShdw>
                </a:effectLst>
                <a:latin typeface="Bernard MT Condensed" pitchFamily="18" charset="0"/>
              </a:rPr>
              <a:t>Divisão </a:t>
            </a:r>
            <a:r>
              <a:rPr lang="pt-PT" sz="1800" b="1" u="sng" dirty="0">
                <a:solidFill>
                  <a:srgbClr val="C00000"/>
                </a:solidFill>
                <a:effectLst>
                  <a:outerShdw blurRad="38100" dist="38100" dir="2700000" algn="tl">
                    <a:srgbClr val="000000">
                      <a:alpha val="43137"/>
                    </a:srgbClr>
                  </a:outerShdw>
                </a:effectLst>
                <a:latin typeface="Bernard MT Condensed" pitchFamily="18" charset="0"/>
              </a:rPr>
              <a:t>Administrativa</a:t>
            </a:r>
          </a:p>
          <a:p>
            <a:pPr lvl="3">
              <a:buFont typeface="Wingdings" pitchFamily="2" charset="2"/>
              <a:buChar char="§"/>
            </a:pPr>
            <a:r>
              <a:rPr lang="pt-PT" sz="1800" dirty="0">
                <a:latin typeface="Bernard MT Condensed" pitchFamily="18" charset="0"/>
              </a:rPr>
              <a:t>Distrito e concelho</a:t>
            </a:r>
          </a:p>
          <a:p>
            <a:pPr lvl="3">
              <a:buFont typeface="Wingdings" pitchFamily="2" charset="2"/>
              <a:buChar char="§"/>
            </a:pPr>
            <a:r>
              <a:rPr lang="pt-PT" sz="1800" dirty="0">
                <a:latin typeface="Bernard MT Condensed" pitchFamily="18" charset="0"/>
              </a:rPr>
              <a:t>Freguesias, municípios e regiões administrativas</a:t>
            </a:r>
            <a:endParaRPr lang="pt-PT" sz="1800" b="1" dirty="0">
              <a:solidFill>
                <a:schemeClr val="accent6">
                  <a:lumMod val="50000"/>
                </a:schemeClr>
              </a:solidFill>
              <a:effectLst>
                <a:outerShdw blurRad="38100" dist="38100" dir="2700000" algn="tl">
                  <a:srgbClr val="000000">
                    <a:alpha val="43137"/>
                  </a:srgbClr>
                </a:outerShdw>
              </a:effectLst>
              <a:latin typeface="Bernard MT Condensed" pitchFamily="18" charset="0"/>
            </a:endParaRPr>
          </a:p>
          <a:p>
            <a:pPr lvl="2" algn="just">
              <a:lnSpc>
                <a:spcPct val="150000"/>
              </a:lnSpc>
            </a:pPr>
            <a:endParaRPr lang="pt-PT" sz="1500" b="1" u="sng" dirty="0">
              <a:solidFill>
                <a:srgbClr val="7030A0"/>
              </a:solidFill>
              <a:latin typeface="Bernard MT Condensed" panose="02050806060905020404" pitchFamily="18" charset="0"/>
            </a:endParaRPr>
          </a:p>
        </p:txBody>
      </p:sp>
      <p:sp>
        <p:nvSpPr>
          <p:cNvPr id="4" name="Marcador de Posição do Rodapé 3"/>
          <p:cNvSpPr>
            <a:spLocks noGrp="1"/>
          </p:cNvSpPr>
          <p:nvPr>
            <p:ph type="ftr" sz="quarter" idx="11"/>
          </p:nvPr>
        </p:nvSpPr>
        <p:spPr/>
        <p:txBody>
          <a:bodyPr/>
          <a:lstStyle/>
          <a:p>
            <a:r>
              <a:rPr lang="pt-PT" smtClean="0"/>
              <a:t>7ª AULA</a:t>
            </a:r>
            <a:endParaRPr lang="pt-PT"/>
          </a:p>
        </p:txBody>
      </p:sp>
    </p:spTree>
    <p:extLst>
      <p:ext uri="{BB962C8B-B14F-4D97-AF65-F5344CB8AC3E}">
        <p14:creationId xmlns:p14="http://schemas.microsoft.com/office/powerpoint/2010/main" xmlns="" val="1048858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404664"/>
            <a:ext cx="8229600" cy="799200"/>
          </a:xfrm>
        </p:spPr>
        <p:txBody>
          <a:bodyPr>
            <a:normAutofit/>
          </a:bodyPr>
          <a:lstStyle/>
          <a:p>
            <a:pPr algn="ctr"/>
            <a:r>
              <a:rPr lang="pt-PT" sz="28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MISSÕES E ESTRUTURAS DA ADMINISTRAÇÃO PÚBLICA</a:t>
            </a:r>
            <a:endParaRPr lang="pt-PT" sz="2800" b="1" u="sng" dirty="0">
              <a:solidFill>
                <a:schemeClr val="accent6">
                  <a:lumMod val="50000"/>
                </a:schemeClr>
              </a:solidFill>
              <a:effectLst>
                <a:outerShdw blurRad="38100" dist="38100" dir="2700000" algn="tl">
                  <a:srgbClr val="000000">
                    <a:alpha val="43137"/>
                  </a:srgbClr>
                </a:outerShdw>
              </a:effectLst>
              <a:latin typeface="Bernard MT Condensed" pitchFamily="18" charset="0"/>
            </a:endParaRPr>
          </a:p>
        </p:txBody>
      </p:sp>
      <p:sp>
        <p:nvSpPr>
          <p:cNvPr id="3" name="Marcador de Posição de Conteúdo 2"/>
          <p:cNvSpPr>
            <a:spLocks noGrp="1"/>
          </p:cNvSpPr>
          <p:nvPr>
            <p:ph idx="1"/>
          </p:nvPr>
        </p:nvSpPr>
        <p:spPr>
          <a:xfrm>
            <a:off x="467544" y="1412777"/>
            <a:ext cx="8229600" cy="4680520"/>
          </a:xfrm>
        </p:spPr>
        <p:txBody>
          <a:bodyPr>
            <a:normAutofit/>
          </a:bodyPr>
          <a:lstStyle/>
          <a:p>
            <a:pPr lvl="3" algn="just">
              <a:buFont typeface="Wingdings" pitchFamily="2" charset="2"/>
              <a:buChar char="q"/>
            </a:pPr>
            <a:r>
              <a:rPr lang="pt-PT" b="1" dirty="0" smtClean="0">
                <a:solidFill>
                  <a:srgbClr val="7030A0"/>
                </a:solidFill>
                <a:effectLst>
                  <a:outerShdw blurRad="38100" dist="38100" dir="2700000" algn="tl">
                    <a:srgbClr val="000000">
                      <a:alpha val="43137"/>
                    </a:srgbClr>
                  </a:outerShdw>
                </a:effectLst>
                <a:latin typeface="Bernard MT Condensed" pitchFamily="18" charset="0"/>
              </a:rPr>
              <a:t>Administração Pública</a:t>
            </a:r>
          </a:p>
          <a:p>
            <a:pPr lvl="3" algn="just">
              <a:buNone/>
            </a:pPr>
            <a:r>
              <a:rPr lang="pt-PT" b="1" dirty="0">
                <a:solidFill>
                  <a:srgbClr val="FFC000"/>
                </a:solidFill>
                <a:effectLst>
                  <a:outerShdw blurRad="38100" dist="38100" dir="2700000" algn="tl">
                    <a:srgbClr val="000000">
                      <a:alpha val="43137"/>
                    </a:srgbClr>
                  </a:outerShdw>
                </a:effectLst>
                <a:latin typeface="Bernard MT Condensed" pitchFamily="18" charset="0"/>
              </a:rPr>
              <a:t>	</a:t>
            </a:r>
            <a:r>
              <a:rPr lang="pt-PT" b="1" dirty="0" smtClean="0">
                <a:solidFill>
                  <a:srgbClr val="FFC000"/>
                </a:solidFill>
                <a:effectLst>
                  <a:outerShdw blurRad="38100" dist="38100" dir="2700000" algn="tl">
                    <a:srgbClr val="000000">
                      <a:alpha val="43137"/>
                    </a:srgbClr>
                  </a:outerShdw>
                </a:effectLst>
                <a:latin typeface="Bernard MT Condensed" pitchFamily="18" charset="0"/>
              </a:rPr>
              <a:t>	</a:t>
            </a:r>
          </a:p>
          <a:p>
            <a:pPr lvl="3" algn="just">
              <a:buNone/>
            </a:pPr>
            <a:r>
              <a:rPr lang="pt-PT" b="1" dirty="0">
                <a:solidFill>
                  <a:srgbClr val="FFC000"/>
                </a:solidFill>
                <a:effectLst>
                  <a:outerShdw blurRad="38100" dist="38100" dir="2700000" algn="tl">
                    <a:srgbClr val="000000">
                      <a:alpha val="43137"/>
                    </a:srgbClr>
                  </a:outerShdw>
                </a:effectLst>
                <a:latin typeface="Bernard MT Condensed" pitchFamily="18" charset="0"/>
              </a:rPr>
              <a:t>	</a:t>
            </a:r>
            <a:r>
              <a:rPr lang="pt-PT" b="1" dirty="0" smtClean="0">
                <a:solidFill>
                  <a:srgbClr val="FFC000"/>
                </a:solidFill>
                <a:effectLst>
                  <a:outerShdw blurRad="38100" dist="38100" dir="2700000" algn="tl">
                    <a:srgbClr val="000000">
                      <a:alpha val="43137"/>
                    </a:srgbClr>
                  </a:outerShdw>
                </a:effectLst>
                <a:latin typeface="Bernard MT Condensed" pitchFamily="18" charset="0"/>
              </a:rPr>
              <a:t>	</a:t>
            </a:r>
            <a:r>
              <a:rPr lang="pt-PT" dirty="0" smtClean="0">
                <a:latin typeface="Bernard MT Condensed" pitchFamily="18" charset="0"/>
              </a:rPr>
              <a:t>Satisfação das necessidades colectivas de segurança, bem estar e cultura</a:t>
            </a:r>
          </a:p>
          <a:p>
            <a:pPr lvl="3" algn="just"/>
            <a:endParaRPr lang="pt-PT" i="1" dirty="0" smtClean="0">
              <a:latin typeface="Bernard MT Condensed" pitchFamily="18" charset="0"/>
            </a:endParaRPr>
          </a:p>
          <a:p>
            <a:pPr lvl="8" algn="just"/>
            <a:endParaRPr lang="pt-PT" sz="2000" i="1" dirty="0" smtClean="0">
              <a:latin typeface="Bernard MT Condensed" pitchFamily="18" charset="0"/>
            </a:endParaRPr>
          </a:p>
          <a:p>
            <a:pPr lvl="5" algn="just">
              <a:buFont typeface="Wingdings" pitchFamily="2" charset="2"/>
              <a:buChar char="q"/>
            </a:pPr>
            <a:r>
              <a:rPr lang="pt-PT" sz="2000" dirty="0" smtClean="0">
                <a:solidFill>
                  <a:srgbClr val="7030A0"/>
                </a:solidFill>
                <a:latin typeface="Bernard MT Condensed" pitchFamily="18" charset="0"/>
              </a:rPr>
              <a:t> </a:t>
            </a:r>
            <a:r>
              <a:rPr lang="pt-PT" sz="2000" b="1" i="1" dirty="0" smtClean="0">
                <a:solidFill>
                  <a:srgbClr val="7030A0"/>
                </a:solidFill>
                <a:latin typeface="Bernard MT Condensed" pitchFamily="18" charset="0"/>
              </a:rPr>
              <a:t>Missões </a:t>
            </a:r>
          </a:p>
          <a:p>
            <a:pPr lvl="2" algn="just"/>
            <a:endParaRPr lang="pt-PT" sz="2000" i="1" dirty="0" smtClean="0">
              <a:latin typeface="Bernard MT Condensed" pitchFamily="18" charset="0"/>
            </a:endParaRPr>
          </a:p>
          <a:p>
            <a:pPr lvl="8" algn="just"/>
            <a:r>
              <a:rPr lang="pt-PT" sz="2000" i="1" dirty="0" smtClean="0">
                <a:latin typeface="Bernard MT Condensed" pitchFamily="18" charset="0"/>
              </a:rPr>
              <a:t>Funções a realizar pela A. Pública  para corresponder à </a:t>
            </a:r>
            <a:r>
              <a:rPr lang="pt-PT" sz="2000" i="1" dirty="0">
                <a:latin typeface="Bernard MT Condensed" pitchFamily="18" charset="0"/>
              </a:rPr>
              <a:t>sua razão de c</a:t>
            </a:r>
            <a:r>
              <a:rPr lang="pt-PT" sz="2000" i="1" dirty="0" smtClean="0">
                <a:latin typeface="Bernard MT Condensed" pitchFamily="18" charset="0"/>
              </a:rPr>
              <a:t>riação</a:t>
            </a:r>
          </a:p>
        </p:txBody>
      </p:sp>
      <p:sp>
        <p:nvSpPr>
          <p:cNvPr id="5" name="Marcador de Posição do Rodapé 4"/>
          <p:cNvSpPr>
            <a:spLocks noGrp="1"/>
          </p:cNvSpPr>
          <p:nvPr>
            <p:ph type="ftr" sz="quarter" idx="11"/>
          </p:nvPr>
        </p:nvSpPr>
        <p:spPr/>
        <p:txBody>
          <a:bodyPr/>
          <a:lstStyle/>
          <a:p>
            <a:r>
              <a:rPr lang="pt-PT" smtClean="0"/>
              <a:t>7ª AULA</a:t>
            </a:r>
            <a:endParaRPr lang="pt-PT" dirty="0"/>
          </a:p>
        </p:txBody>
      </p:sp>
    </p:spTree>
  </p:cSld>
  <p:clrMapOvr>
    <a:masterClrMapping/>
  </p:clrMapOvr>
  <p:transition>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548680"/>
            <a:ext cx="8229600" cy="648072"/>
          </a:xfrm>
        </p:spPr>
        <p:txBody>
          <a:bodyPr>
            <a:normAutofit/>
          </a:bodyPr>
          <a:lstStyle/>
          <a:p>
            <a:pPr algn="ctr"/>
            <a:r>
              <a:rPr lang="pt-PT" sz="2400" b="1" u="sng" dirty="0" smtClean="0">
                <a:solidFill>
                  <a:srgbClr val="C00000"/>
                </a:solidFill>
                <a:effectLst>
                  <a:outerShdw blurRad="38100" dist="38100" dir="2700000" algn="tl">
                    <a:srgbClr val="000000">
                      <a:alpha val="43137"/>
                    </a:srgbClr>
                  </a:outerShdw>
                </a:effectLst>
                <a:latin typeface="Bernard MT Condensed" panose="02050806060905020404" pitchFamily="18" charset="0"/>
              </a:rPr>
              <a:t>Sistema de organização administrativa</a:t>
            </a:r>
            <a:endParaRPr lang="pt-PT" sz="2400" b="1" u="sng" dirty="0">
              <a:solidFill>
                <a:srgbClr val="C00000"/>
              </a:solidFill>
              <a:effectLst>
                <a:outerShdw blurRad="38100" dist="38100" dir="2700000" algn="tl">
                  <a:srgbClr val="000000">
                    <a:alpha val="43137"/>
                  </a:srgbClr>
                </a:outerShdw>
              </a:effectLst>
              <a:latin typeface="Bernard MT Condensed" panose="02050806060905020404" pitchFamily="18" charset="0"/>
            </a:endParaRPr>
          </a:p>
        </p:txBody>
      </p:sp>
      <p:sp>
        <p:nvSpPr>
          <p:cNvPr id="3" name="Marcador de Posição de Conteúdo 2"/>
          <p:cNvSpPr>
            <a:spLocks noGrp="1"/>
          </p:cNvSpPr>
          <p:nvPr>
            <p:ph idx="1"/>
          </p:nvPr>
        </p:nvSpPr>
        <p:spPr>
          <a:xfrm>
            <a:off x="457200" y="1412776"/>
            <a:ext cx="8229600" cy="4911824"/>
          </a:xfrm>
        </p:spPr>
        <p:txBody>
          <a:bodyPr>
            <a:normAutofit/>
          </a:bodyPr>
          <a:lstStyle/>
          <a:p>
            <a:pPr algn="just">
              <a:lnSpc>
                <a:spcPct val="150000"/>
              </a:lnSpc>
              <a:buFont typeface="Wingdings" panose="05000000000000000000" pitchFamily="2" charset="2"/>
              <a:buChar char="q"/>
            </a:pPr>
            <a:endParaRPr lang="pt-PT" sz="1800" dirty="0" smtClean="0">
              <a:latin typeface="Bernard MT Condensed" panose="02050806060905020404" pitchFamily="18" charset="0"/>
            </a:endParaRPr>
          </a:p>
          <a:p>
            <a:pPr algn="just">
              <a:lnSpc>
                <a:spcPct val="150000"/>
              </a:lnSpc>
              <a:buFont typeface="Wingdings" panose="05000000000000000000" pitchFamily="2" charset="2"/>
              <a:buChar char="q"/>
            </a:pPr>
            <a:r>
              <a:rPr lang="pt-PT" sz="1800" dirty="0" smtClean="0">
                <a:latin typeface="Bernard MT Condensed" panose="02050806060905020404" pitchFamily="18" charset="0"/>
              </a:rPr>
              <a:t>Concentração</a:t>
            </a:r>
            <a:endParaRPr lang="pt-PT" sz="1800" dirty="0" smtClean="0">
              <a:latin typeface="Bernard MT Condensed" panose="02050806060905020404" pitchFamily="18" charset="0"/>
            </a:endParaRPr>
          </a:p>
          <a:p>
            <a:pPr algn="just">
              <a:lnSpc>
                <a:spcPct val="150000"/>
              </a:lnSpc>
              <a:buFont typeface="Wingdings" panose="05000000000000000000" pitchFamily="2" charset="2"/>
              <a:buChar char="q"/>
            </a:pPr>
            <a:r>
              <a:rPr lang="pt-PT" sz="1800" dirty="0" smtClean="0">
                <a:latin typeface="Bernard MT Condensed" panose="02050806060905020404" pitchFamily="18" charset="0"/>
              </a:rPr>
              <a:t>Desconcentração</a:t>
            </a:r>
          </a:p>
          <a:p>
            <a:pPr algn="just">
              <a:lnSpc>
                <a:spcPct val="150000"/>
              </a:lnSpc>
              <a:buFont typeface="Wingdings" panose="05000000000000000000" pitchFamily="2" charset="2"/>
              <a:buChar char="q"/>
            </a:pPr>
            <a:r>
              <a:rPr lang="pt-PT" sz="1800" dirty="0" smtClean="0">
                <a:latin typeface="Bernard MT Condensed" panose="02050806060905020404" pitchFamily="18" charset="0"/>
              </a:rPr>
              <a:t>Centralização</a:t>
            </a:r>
          </a:p>
          <a:p>
            <a:pPr algn="just">
              <a:lnSpc>
                <a:spcPct val="150000"/>
              </a:lnSpc>
              <a:buFont typeface="Wingdings" panose="05000000000000000000" pitchFamily="2" charset="2"/>
              <a:buChar char="q"/>
            </a:pPr>
            <a:r>
              <a:rPr lang="pt-PT" sz="1800" dirty="0" smtClean="0">
                <a:latin typeface="Bernard MT Condensed" panose="02050806060905020404" pitchFamily="18" charset="0"/>
              </a:rPr>
              <a:t>Descentralização</a:t>
            </a:r>
          </a:p>
          <a:p>
            <a:pPr algn="just">
              <a:lnSpc>
                <a:spcPct val="150000"/>
              </a:lnSpc>
              <a:buFont typeface="Wingdings" panose="05000000000000000000" pitchFamily="2" charset="2"/>
              <a:buChar char="q"/>
            </a:pPr>
            <a:r>
              <a:rPr lang="pt-PT" sz="1800" dirty="0" smtClean="0">
                <a:latin typeface="Bernard MT Condensed" panose="02050806060905020404" pitchFamily="18" charset="0"/>
              </a:rPr>
              <a:t>Integração</a:t>
            </a:r>
          </a:p>
          <a:p>
            <a:pPr algn="just">
              <a:lnSpc>
                <a:spcPct val="150000"/>
              </a:lnSpc>
              <a:buFont typeface="Wingdings" panose="05000000000000000000" pitchFamily="2" charset="2"/>
              <a:buChar char="q"/>
            </a:pPr>
            <a:r>
              <a:rPr lang="pt-PT" sz="1800" dirty="0" smtClean="0">
                <a:latin typeface="Bernard MT Condensed" panose="02050806060905020404" pitchFamily="18" charset="0"/>
              </a:rPr>
              <a:t>Devolução de poderes</a:t>
            </a:r>
            <a:endParaRPr lang="pt-PT" sz="1800" dirty="0">
              <a:latin typeface="Bernard MT Condensed" panose="02050806060905020404" pitchFamily="18" charset="0"/>
            </a:endParaRPr>
          </a:p>
        </p:txBody>
      </p:sp>
      <p:sp>
        <p:nvSpPr>
          <p:cNvPr id="4" name="Marcador de Posição do Rodapé 3"/>
          <p:cNvSpPr>
            <a:spLocks noGrp="1"/>
          </p:cNvSpPr>
          <p:nvPr>
            <p:ph type="ftr" sz="quarter" idx="11"/>
          </p:nvPr>
        </p:nvSpPr>
        <p:spPr/>
        <p:txBody>
          <a:bodyPr/>
          <a:lstStyle/>
          <a:p>
            <a:r>
              <a:rPr lang="pt-PT" smtClean="0"/>
              <a:t>7ª AULA</a:t>
            </a:r>
            <a:endParaRPr lang="pt-PT"/>
          </a:p>
        </p:txBody>
      </p:sp>
    </p:spTree>
    <p:extLst>
      <p:ext uri="{BB962C8B-B14F-4D97-AF65-F5344CB8AC3E}">
        <p14:creationId xmlns:p14="http://schemas.microsoft.com/office/powerpoint/2010/main" xmlns="" val="16871312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Posição de Conteúdo 5"/>
          <p:cNvSpPr>
            <a:spLocks noGrp="1"/>
          </p:cNvSpPr>
          <p:nvPr>
            <p:ph idx="1"/>
          </p:nvPr>
        </p:nvSpPr>
        <p:spPr>
          <a:xfrm>
            <a:off x="395536" y="548680"/>
            <a:ext cx="7992888" cy="5479821"/>
          </a:xfrm>
        </p:spPr>
        <p:txBody>
          <a:bodyPr>
            <a:normAutofit/>
          </a:bodyPr>
          <a:lstStyle/>
          <a:p>
            <a:pPr lvl="1">
              <a:buFont typeface="Wingdings" pitchFamily="2" charset="2"/>
              <a:buChar char="q"/>
            </a:pPr>
            <a:r>
              <a:rPr lang="pt-PT" sz="1800" b="1" u="sng" dirty="0" smtClean="0">
                <a:solidFill>
                  <a:schemeClr val="bg2">
                    <a:lumMod val="25000"/>
                  </a:schemeClr>
                </a:solidFill>
                <a:effectLst>
                  <a:outerShdw blurRad="38100" dist="38100" dir="2700000" algn="tl">
                    <a:srgbClr val="000000">
                      <a:alpha val="43137"/>
                    </a:srgbClr>
                  </a:outerShdw>
                </a:effectLst>
                <a:latin typeface="Bernard MT Condensed" pitchFamily="18" charset="0"/>
              </a:rPr>
              <a:t>Concentração</a:t>
            </a:r>
            <a:endParaRPr lang="pt-PT" sz="1800" b="1" u="sng" dirty="0" smtClean="0">
              <a:solidFill>
                <a:schemeClr val="bg2">
                  <a:lumMod val="25000"/>
                </a:schemeClr>
              </a:solidFill>
              <a:effectLst>
                <a:outerShdw blurRad="38100" dist="38100" dir="2700000" algn="tl">
                  <a:srgbClr val="000000">
                    <a:alpha val="43137"/>
                  </a:srgbClr>
                </a:outerShdw>
              </a:effectLst>
              <a:latin typeface="Bernard MT Condensed" pitchFamily="18" charset="0"/>
            </a:endParaRPr>
          </a:p>
          <a:p>
            <a:pPr lvl="1"/>
            <a:endParaRPr lang="pt-PT" sz="1800" b="1" u="sng" dirty="0">
              <a:solidFill>
                <a:schemeClr val="tx2">
                  <a:lumMod val="50000"/>
                </a:schemeClr>
              </a:solidFill>
              <a:effectLst>
                <a:outerShdw blurRad="38100" dist="38100" dir="2700000" algn="tl">
                  <a:srgbClr val="000000">
                    <a:alpha val="43137"/>
                  </a:srgbClr>
                </a:outerShdw>
              </a:effectLst>
              <a:latin typeface="Bernard MT Condensed" pitchFamily="18" charset="0"/>
            </a:endParaRPr>
          </a:p>
          <a:p>
            <a:pPr lvl="5" algn="just">
              <a:buFont typeface="Wingdings" pitchFamily="2" charset="2"/>
              <a:buChar char="§"/>
            </a:pPr>
            <a:r>
              <a:rPr lang="pt-PT" dirty="0" smtClean="0">
                <a:effectLst>
                  <a:outerShdw blurRad="38100" dist="38100" dir="2700000" algn="tl">
                    <a:srgbClr val="000000">
                      <a:alpha val="43137"/>
                    </a:srgbClr>
                  </a:outerShdw>
                </a:effectLst>
                <a:latin typeface="Bernard MT Condensed" pitchFamily="18" charset="0"/>
              </a:rPr>
              <a:t>Sistema no qual o superior hierárquico mais elevado é o único competente para tomar a decisão, ficando os subalternos limitados às tarefas de preparação e execução das decisões.</a:t>
            </a:r>
            <a:endParaRPr lang="pt-PT" dirty="0" smtClean="0">
              <a:latin typeface="Bernard MT Condensed" pitchFamily="18" charset="0"/>
            </a:endParaRPr>
          </a:p>
          <a:p>
            <a:pPr lvl="4">
              <a:buNone/>
            </a:pPr>
            <a:endParaRPr lang="pt-PT" sz="1800" dirty="0" smtClean="0">
              <a:latin typeface="Bernard MT Condensed" pitchFamily="18" charset="0"/>
            </a:endParaRPr>
          </a:p>
          <a:p>
            <a:pPr lvl="1">
              <a:buFont typeface="Wingdings" pitchFamily="2" charset="2"/>
              <a:buChar char="q"/>
            </a:pPr>
            <a:r>
              <a:rPr lang="pt-PT" sz="1800" b="1" u="sng" dirty="0" smtClean="0">
                <a:solidFill>
                  <a:schemeClr val="bg2">
                    <a:lumMod val="25000"/>
                  </a:schemeClr>
                </a:solidFill>
                <a:effectLst>
                  <a:outerShdw blurRad="38100" dist="38100" dir="2700000" algn="tl">
                    <a:srgbClr val="000000">
                      <a:alpha val="43137"/>
                    </a:srgbClr>
                  </a:outerShdw>
                </a:effectLst>
                <a:latin typeface="Bernard MT Condensed" pitchFamily="18" charset="0"/>
              </a:rPr>
              <a:t>Desconcentração (</a:t>
            </a:r>
            <a:r>
              <a:rPr lang="pt-PT" sz="1800" b="1" u="sng" dirty="0" err="1" smtClean="0">
                <a:solidFill>
                  <a:schemeClr val="bg2">
                    <a:lumMod val="25000"/>
                  </a:schemeClr>
                </a:solidFill>
                <a:effectLst>
                  <a:outerShdw blurRad="38100" dist="38100" dir="2700000" algn="tl">
                    <a:srgbClr val="000000">
                      <a:alpha val="43137"/>
                    </a:srgbClr>
                  </a:outerShdw>
                </a:effectLst>
                <a:latin typeface="Bernard MT Condensed" pitchFamily="18" charset="0"/>
              </a:rPr>
              <a:t>art</a:t>
            </a:r>
            <a:r>
              <a:rPr lang="pt-PT" sz="1800" b="1" u="sng" dirty="0" smtClean="0">
                <a:solidFill>
                  <a:schemeClr val="bg2">
                    <a:lumMod val="25000"/>
                  </a:schemeClr>
                </a:solidFill>
                <a:effectLst>
                  <a:outerShdw blurRad="38100" dist="38100" dir="2700000" algn="tl">
                    <a:srgbClr val="000000">
                      <a:alpha val="43137"/>
                    </a:srgbClr>
                  </a:outerShdw>
                </a:effectLst>
                <a:latin typeface="Bernard MT Condensed" pitchFamily="18" charset="0"/>
              </a:rPr>
              <a:t>. 267, n.º 2 CRP)</a:t>
            </a:r>
            <a:endParaRPr lang="pt-PT" sz="1800" b="1" u="sng" dirty="0" smtClean="0">
              <a:solidFill>
                <a:schemeClr val="bg2">
                  <a:lumMod val="25000"/>
                </a:schemeClr>
              </a:solidFill>
              <a:effectLst>
                <a:outerShdw blurRad="38100" dist="38100" dir="2700000" algn="tl">
                  <a:srgbClr val="000000">
                    <a:alpha val="43137"/>
                  </a:srgbClr>
                </a:outerShdw>
              </a:effectLst>
              <a:latin typeface="Bernard MT Condensed" pitchFamily="18" charset="0"/>
            </a:endParaRPr>
          </a:p>
          <a:p>
            <a:pPr lvl="4">
              <a:buFont typeface="Arial" pitchFamily="34" charset="0"/>
              <a:buChar char="•"/>
            </a:pPr>
            <a:endParaRPr lang="pt-PT" sz="1800" dirty="0" smtClean="0">
              <a:latin typeface="Bernard MT Condensed" pitchFamily="18" charset="0"/>
            </a:endParaRPr>
          </a:p>
          <a:p>
            <a:pPr lvl="4">
              <a:buFont typeface="Wingdings" pitchFamily="2" charset="2"/>
              <a:buChar char="§"/>
            </a:pPr>
            <a:r>
              <a:rPr lang="pt-PT" sz="1800" dirty="0" smtClean="0">
                <a:latin typeface="Bernard MT Condensed" pitchFamily="18" charset="0"/>
              </a:rPr>
              <a:t>O poder decisório reparte-se entre o superior e um ou vários órgãos subalternos, os quais, permanecem sujeitos à direcção e supervisão</a:t>
            </a:r>
          </a:p>
          <a:p>
            <a:pPr marL="1005840" lvl="4" indent="0">
              <a:buNone/>
            </a:pPr>
            <a:endParaRPr lang="pt-PT" sz="1800" dirty="0" smtClean="0">
              <a:latin typeface="Bernard MT Condensed" pitchFamily="18" charset="0"/>
            </a:endParaRPr>
          </a:p>
          <a:p>
            <a:pPr marL="1005840" lvl="4" indent="0">
              <a:buFont typeface="Wingdings" pitchFamily="2" charset="2"/>
              <a:buChar char="Ø"/>
            </a:pPr>
            <a:r>
              <a:rPr lang="pt-PT" sz="1800" dirty="0" smtClean="0">
                <a:solidFill>
                  <a:srgbClr val="C00000"/>
                </a:solidFill>
                <a:effectLst>
                  <a:outerShdw blurRad="38100" dist="38100" dir="2700000" algn="tl">
                    <a:srgbClr val="000000">
                      <a:alpha val="43137"/>
                    </a:srgbClr>
                  </a:outerShdw>
                </a:effectLst>
                <a:latin typeface="Bernard MT Condensed" pitchFamily="18" charset="0"/>
              </a:rPr>
              <a:t>Vantagens</a:t>
            </a:r>
          </a:p>
          <a:p>
            <a:pPr marL="1463040" lvl="6" indent="0">
              <a:buFont typeface="Arial" pitchFamily="34" charset="0"/>
              <a:buChar char="•"/>
            </a:pPr>
            <a:r>
              <a:rPr lang="pt-PT" sz="1400" dirty="0" smtClean="0">
                <a:latin typeface="Bernard MT Condensed" pitchFamily="18" charset="0"/>
              </a:rPr>
              <a:t> Aumento da eficiência administrativa</a:t>
            </a:r>
          </a:p>
          <a:p>
            <a:pPr marL="1463040" lvl="6" indent="0">
              <a:buFont typeface="Arial" pitchFamily="34" charset="0"/>
              <a:buChar char="•"/>
            </a:pPr>
            <a:r>
              <a:rPr lang="pt-PT" sz="1400" dirty="0" smtClean="0">
                <a:latin typeface="Bernard MT Condensed" pitchFamily="18" charset="0"/>
              </a:rPr>
              <a:t> Melhoria da qualidade do serviço face à especialização de funções</a:t>
            </a:r>
          </a:p>
          <a:p>
            <a:pPr marL="1005840" lvl="4" indent="0">
              <a:buFont typeface="Wingdings" pitchFamily="2" charset="2"/>
              <a:buChar char="Ø"/>
            </a:pPr>
            <a:r>
              <a:rPr lang="pt-PT" sz="1800" dirty="0" smtClean="0">
                <a:solidFill>
                  <a:srgbClr val="C00000"/>
                </a:solidFill>
                <a:latin typeface="Bernard MT Condensed" pitchFamily="18" charset="0"/>
              </a:rPr>
              <a:t>Desvantagens</a:t>
            </a:r>
          </a:p>
          <a:p>
            <a:pPr marL="1463040" lvl="6" indent="0">
              <a:buFont typeface="Arial" pitchFamily="34" charset="0"/>
              <a:buChar char="•"/>
            </a:pPr>
            <a:r>
              <a:rPr lang="pt-PT" sz="1400" dirty="0" smtClean="0">
                <a:latin typeface="Bernard MT Condensed" pitchFamily="18" charset="0"/>
              </a:rPr>
              <a:t> Multiplicidade de centros de decisão</a:t>
            </a:r>
          </a:p>
          <a:p>
            <a:pPr marL="1463040" lvl="6" indent="0">
              <a:buFont typeface="Arial" pitchFamily="34" charset="0"/>
              <a:buChar char="•"/>
            </a:pPr>
            <a:r>
              <a:rPr lang="pt-PT" sz="1400" dirty="0" smtClean="0">
                <a:latin typeface="Bernard MT Condensed" pitchFamily="18" charset="0"/>
              </a:rPr>
              <a:t> Menor preparação dos subalternos</a:t>
            </a:r>
            <a:endParaRPr lang="pt-PT" sz="1400" dirty="0" smtClean="0">
              <a:latin typeface="Bernard MT Condensed" pitchFamily="18" charset="0"/>
            </a:endParaRPr>
          </a:p>
        </p:txBody>
      </p:sp>
      <p:sp>
        <p:nvSpPr>
          <p:cNvPr id="4" name="Marcador de Posição do Rodapé 3"/>
          <p:cNvSpPr>
            <a:spLocks noGrp="1"/>
          </p:cNvSpPr>
          <p:nvPr>
            <p:ph type="ftr" sz="quarter" idx="11"/>
          </p:nvPr>
        </p:nvSpPr>
        <p:spPr/>
        <p:txBody>
          <a:bodyPr/>
          <a:lstStyle/>
          <a:p>
            <a:r>
              <a:rPr lang="pt-PT" smtClean="0"/>
              <a:t>7ª AULA</a:t>
            </a:r>
            <a:endParaRPr lang="pt-P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692696"/>
            <a:ext cx="8229600" cy="5479821"/>
          </a:xfrm>
        </p:spPr>
        <p:txBody>
          <a:bodyPr>
            <a:normAutofit fontScale="92500" lnSpcReduction="10000"/>
          </a:bodyPr>
          <a:lstStyle/>
          <a:p>
            <a:pPr lvl="2">
              <a:buFont typeface="Wingdings" pitchFamily="2" charset="2"/>
              <a:buChar char="q"/>
            </a:pPr>
            <a:r>
              <a:rPr lang="pt-PT" b="1" dirty="0" smtClean="0">
                <a:solidFill>
                  <a:srgbClr val="C00000"/>
                </a:solidFill>
                <a:effectLst>
                  <a:outerShdw blurRad="38100" dist="38100" dir="2700000" algn="tl">
                    <a:srgbClr val="000000">
                      <a:alpha val="43137"/>
                    </a:srgbClr>
                  </a:outerShdw>
                </a:effectLst>
                <a:latin typeface="Bernard MT Condensed" pitchFamily="18" charset="0"/>
              </a:rPr>
              <a:t>Espécies</a:t>
            </a:r>
          </a:p>
          <a:p>
            <a:pPr lvl="4">
              <a:buFont typeface="Arial" pitchFamily="34" charset="0"/>
              <a:buChar char="•"/>
            </a:pPr>
            <a:endParaRPr lang="pt-PT" sz="1800" dirty="0" smtClean="0">
              <a:latin typeface="Bernard MT Condensed" pitchFamily="18" charset="0"/>
            </a:endParaRPr>
          </a:p>
          <a:p>
            <a:pPr lvl="7">
              <a:buFont typeface="Arial" pitchFamily="34" charset="0"/>
              <a:buChar char="•"/>
            </a:pPr>
            <a:r>
              <a:rPr lang="pt-PT" sz="2000" dirty="0" smtClean="0">
                <a:solidFill>
                  <a:srgbClr val="C00000"/>
                </a:solidFill>
                <a:latin typeface="Bernard MT Condensed" pitchFamily="18" charset="0"/>
              </a:rPr>
              <a:t>Central</a:t>
            </a:r>
            <a:r>
              <a:rPr lang="pt-PT" sz="2000" dirty="0" smtClean="0">
                <a:latin typeface="Bernard MT Condensed" pitchFamily="18" charset="0"/>
              </a:rPr>
              <a:t> – Administração Central</a:t>
            </a:r>
          </a:p>
          <a:p>
            <a:pPr marL="1005840" lvl="4" indent="0">
              <a:buFont typeface="Wingdings" pitchFamily="2" charset="2"/>
              <a:buChar char="§"/>
            </a:pPr>
            <a:r>
              <a:rPr lang="pt-PT" sz="1800" dirty="0" smtClean="0">
                <a:solidFill>
                  <a:srgbClr val="FF0000"/>
                </a:solidFill>
                <a:effectLst>
                  <a:outerShdw blurRad="38100" dist="38100" dir="2700000" algn="tl">
                    <a:srgbClr val="000000">
                      <a:alpha val="43137"/>
                    </a:srgbClr>
                  </a:outerShdw>
                </a:effectLst>
                <a:latin typeface="Bernard MT Condensed" pitchFamily="18" charset="0"/>
              </a:rPr>
              <a:t> </a:t>
            </a:r>
            <a:r>
              <a:rPr lang="pt-PT" sz="1800" b="1" dirty="0" smtClean="0">
                <a:solidFill>
                  <a:srgbClr val="C00000"/>
                </a:solidFill>
                <a:effectLst>
                  <a:outerShdw blurRad="38100" dist="38100" dir="2700000" algn="tl">
                    <a:srgbClr val="000000">
                      <a:alpha val="43137"/>
                    </a:srgbClr>
                  </a:outerShdw>
                </a:effectLst>
                <a:latin typeface="Bernard MT Condensed" pitchFamily="18" charset="0"/>
              </a:rPr>
              <a:t>Níveis</a:t>
            </a:r>
            <a:endParaRPr lang="pt-PT" sz="1800" b="1" dirty="0" smtClean="0">
              <a:solidFill>
                <a:srgbClr val="C00000"/>
              </a:solidFill>
              <a:effectLst>
                <a:outerShdw blurRad="38100" dist="38100" dir="2700000" algn="tl">
                  <a:srgbClr val="000000">
                    <a:alpha val="43137"/>
                  </a:srgbClr>
                </a:outerShdw>
              </a:effectLst>
              <a:latin typeface="Bernard MT Condensed" pitchFamily="18" charset="0"/>
            </a:endParaRPr>
          </a:p>
          <a:p>
            <a:pPr lvl="7">
              <a:buFont typeface="Arial" pitchFamily="34" charset="0"/>
              <a:buChar char="•"/>
            </a:pPr>
            <a:r>
              <a:rPr lang="pt-PT" sz="2000" dirty="0" smtClean="0">
                <a:solidFill>
                  <a:srgbClr val="C00000"/>
                </a:solidFill>
                <a:latin typeface="Bernard MT Condensed" pitchFamily="18" charset="0"/>
              </a:rPr>
              <a:t>Local</a:t>
            </a:r>
            <a:r>
              <a:rPr lang="pt-PT" sz="2000" dirty="0" smtClean="0">
                <a:latin typeface="Bernard MT Condensed" pitchFamily="18" charset="0"/>
              </a:rPr>
              <a:t> – Administração local</a:t>
            </a:r>
          </a:p>
          <a:p>
            <a:pPr lvl="4">
              <a:buNone/>
            </a:pPr>
            <a:endParaRPr lang="pt-PT" sz="1800" b="1" dirty="0">
              <a:solidFill>
                <a:schemeClr val="accent2">
                  <a:lumMod val="75000"/>
                </a:schemeClr>
              </a:solidFill>
              <a:effectLst>
                <a:outerShdw blurRad="38100" dist="38100" dir="2700000" algn="tl">
                  <a:srgbClr val="000000">
                    <a:alpha val="43137"/>
                  </a:srgbClr>
                </a:outerShdw>
              </a:effectLst>
              <a:latin typeface="Bernard MT Condensed" pitchFamily="18" charset="0"/>
            </a:endParaRPr>
          </a:p>
          <a:p>
            <a:pPr lvl="7">
              <a:buFont typeface="Wingdings" pitchFamily="2" charset="2"/>
              <a:buChar char="ü"/>
            </a:pPr>
            <a:r>
              <a:rPr lang="pt-PT" sz="2000" b="1" dirty="0" smtClean="0">
                <a:solidFill>
                  <a:srgbClr val="C00000"/>
                </a:solidFill>
                <a:effectLst>
                  <a:outerShdw blurRad="38100" dist="38100" dir="2700000" algn="tl">
                    <a:srgbClr val="000000">
                      <a:alpha val="43137"/>
                    </a:srgbClr>
                  </a:outerShdw>
                </a:effectLst>
                <a:latin typeface="Bernard MT Condensed" pitchFamily="18" charset="0"/>
              </a:rPr>
              <a:t>Absoluta </a:t>
            </a:r>
            <a:r>
              <a:rPr lang="pt-PT" sz="2000" b="1" dirty="0" smtClean="0">
                <a:effectLst>
                  <a:outerShdw blurRad="38100" dist="38100" dir="2700000" algn="tl">
                    <a:srgbClr val="000000">
                      <a:alpha val="43137"/>
                    </a:srgbClr>
                  </a:outerShdw>
                </a:effectLst>
                <a:latin typeface="Bernard MT Condensed" pitchFamily="18" charset="0"/>
              </a:rPr>
              <a:t>– </a:t>
            </a:r>
            <a:r>
              <a:rPr lang="pt-PT" sz="2000" dirty="0" smtClean="0">
                <a:latin typeface="Bernard MT Condensed" pitchFamily="18" charset="0"/>
              </a:rPr>
              <a:t>Quando os órgãos deixam de ser subalternos e se tornam independentes</a:t>
            </a:r>
          </a:p>
          <a:p>
            <a:pPr lvl="3">
              <a:buFont typeface="Wingdings" pitchFamily="2" charset="2"/>
              <a:buChar char="§"/>
            </a:pPr>
            <a:r>
              <a:rPr lang="pt-PT" sz="1800" b="1" dirty="0" smtClean="0">
                <a:solidFill>
                  <a:srgbClr val="C00000"/>
                </a:solidFill>
                <a:effectLst>
                  <a:outerShdw blurRad="38100" dist="38100" dir="2700000" algn="tl">
                    <a:srgbClr val="000000">
                      <a:alpha val="43137"/>
                    </a:srgbClr>
                  </a:outerShdw>
                </a:effectLst>
                <a:latin typeface="Bernard MT Condensed" pitchFamily="18" charset="0"/>
              </a:rPr>
              <a:t>Grau</a:t>
            </a:r>
          </a:p>
          <a:p>
            <a:pPr lvl="7">
              <a:buFont typeface="Wingdings" pitchFamily="2" charset="2"/>
              <a:buChar char="ü"/>
            </a:pPr>
            <a:r>
              <a:rPr lang="pt-PT" sz="2000" b="1" dirty="0" smtClean="0">
                <a:solidFill>
                  <a:srgbClr val="C00000"/>
                </a:solidFill>
                <a:effectLst>
                  <a:outerShdw blurRad="38100" dist="38100" dir="2700000" algn="tl">
                    <a:srgbClr val="000000">
                      <a:alpha val="43137"/>
                    </a:srgbClr>
                  </a:outerShdw>
                </a:effectLst>
                <a:latin typeface="Bernard MT Condensed" pitchFamily="18" charset="0"/>
              </a:rPr>
              <a:t>Relativa</a:t>
            </a:r>
            <a:r>
              <a:rPr lang="pt-PT" sz="2000" b="1" dirty="0" smtClean="0">
                <a:effectLst>
                  <a:outerShdw blurRad="38100" dist="38100" dir="2700000" algn="tl">
                    <a:srgbClr val="000000">
                      <a:alpha val="43137"/>
                    </a:srgbClr>
                  </a:outerShdw>
                </a:effectLst>
                <a:latin typeface="Bernard MT Condensed" pitchFamily="18" charset="0"/>
              </a:rPr>
              <a:t> – </a:t>
            </a:r>
            <a:r>
              <a:rPr lang="pt-PT" sz="2000" dirty="0" smtClean="0">
                <a:latin typeface="Bernard MT Condensed" pitchFamily="18" charset="0"/>
              </a:rPr>
              <a:t>Órgãos subalternos criados mantêm uma relação de subordinação ao superior</a:t>
            </a:r>
          </a:p>
          <a:p>
            <a:pPr lvl="7">
              <a:buFont typeface="Wingdings" pitchFamily="2" charset="2"/>
              <a:buChar char="ü"/>
            </a:pPr>
            <a:endParaRPr lang="pt-PT" sz="2000" b="1" dirty="0">
              <a:effectLst>
                <a:outerShdw blurRad="38100" dist="38100" dir="2700000" algn="tl">
                  <a:srgbClr val="000000">
                    <a:alpha val="43137"/>
                  </a:srgbClr>
                </a:outerShdw>
              </a:effectLst>
              <a:latin typeface="Bernard MT Condensed" pitchFamily="18" charset="0"/>
            </a:endParaRPr>
          </a:p>
          <a:p>
            <a:pPr lvl="7">
              <a:buFont typeface="Wingdings" pitchFamily="2" charset="2"/>
              <a:buChar char="ü"/>
            </a:pPr>
            <a:r>
              <a:rPr lang="pt-PT" sz="2000" b="1" dirty="0" smtClean="0">
                <a:solidFill>
                  <a:srgbClr val="C00000"/>
                </a:solidFill>
                <a:effectLst>
                  <a:outerShdw blurRad="38100" dist="38100" dir="2700000" algn="tl">
                    <a:srgbClr val="000000">
                      <a:alpha val="43137"/>
                    </a:srgbClr>
                  </a:outerShdw>
                </a:effectLst>
                <a:latin typeface="Bernard MT Condensed" pitchFamily="18" charset="0"/>
              </a:rPr>
              <a:t>Originária</a:t>
            </a:r>
            <a:r>
              <a:rPr lang="pt-PT" sz="2000" b="1" dirty="0" smtClean="0">
                <a:effectLst>
                  <a:outerShdw blurRad="38100" dist="38100" dir="2700000" algn="tl">
                    <a:srgbClr val="000000">
                      <a:alpha val="43137"/>
                    </a:srgbClr>
                  </a:outerShdw>
                </a:effectLst>
                <a:latin typeface="Bernard MT Condensed" pitchFamily="18" charset="0"/>
              </a:rPr>
              <a:t> – </a:t>
            </a:r>
            <a:r>
              <a:rPr lang="pt-PT" sz="2000" dirty="0" smtClean="0">
                <a:latin typeface="Bernard MT Condensed" pitchFamily="18" charset="0"/>
              </a:rPr>
              <a:t>Decorre imediatamente da lei que reparte a competência entre superiores e subalternos</a:t>
            </a:r>
          </a:p>
          <a:p>
            <a:pPr lvl="3">
              <a:buFont typeface="Wingdings" pitchFamily="2" charset="2"/>
              <a:buChar char="§"/>
            </a:pPr>
            <a:r>
              <a:rPr lang="pt-PT" sz="1800" b="1" dirty="0" smtClean="0">
                <a:solidFill>
                  <a:srgbClr val="C00000"/>
                </a:solidFill>
                <a:effectLst>
                  <a:outerShdw blurRad="38100" dist="38100" dir="2700000" algn="tl">
                    <a:srgbClr val="000000">
                      <a:alpha val="43137"/>
                    </a:srgbClr>
                  </a:outerShdw>
                </a:effectLst>
                <a:latin typeface="Bernard MT Condensed" pitchFamily="18" charset="0"/>
              </a:rPr>
              <a:t>Formas</a:t>
            </a:r>
          </a:p>
          <a:p>
            <a:pPr lvl="7">
              <a:buFont typeface="Wingdings" pitchFamily="2" charset="2"/>
              <a:buChar char="ü"/>
            </a:pPr>
            <a:r>
              <a:rPr lang="pt-PT" sz="2000" b="1" dirty="0" smtClean="0">
                <a:solidFill>
                  <a:srgbClr val="C00000"/>
                </a:solidFill>
                <a:latin typeface="Bernard MT Condensed" pitchFamily="18" charset="0"/>
              </a:rPr>
              <a:t>Derivada</a:t>
            </a:r>
            <a:r>
              <a:rPr lang="pt-PT" sz="2000" b="1" dirty="0" smtClean="0">
                <a:latin typeface="Bernard MT Condensed" pitchFamily="18" charset="0"/>
              </a:rPr>
              <a:t> – </a:t>
            </a:r>
            <a:r>
              <a:rPr lang="pt-PT" sz="2000" dirty="0" smtClean="0">
                <a:latin typeface="Bernard MT Condensed" pitchFamily="18" charset="0"/>
              </a:rPr>
              <a:t>É necessária a permissão expressa e legal e só tem lugar perante </a:t>
            </a:r>
            <a:r>
              <a:rPr lang="pt-PT" sz="2000" dirty="0" err="1" smtClean="0">
                <a:latin typeface="Bernard MT Condensed" pitchFamily="18" charset="0"/>
              </a:rPr>
              <a:t>acto</a:t>
            </a:r>
            <a:r>
              <a:rPr lang="pt-PT" sz="2000" dirty="0" smtClean="0">
                <a:latin typeface="Bernard MT Condensed" pitchFamily="18" charset="0"/>
              </a:rPr>
              <a:t>  </a:t>
            </a:r>
            <a:r>
              <a:rPr lang="pt-PT" sz="2000" dirty="0" smtClean="0">
                <a:latin typeface="Bernard MT Condensed" pitchFamily="18" charset="0"/>
              </a:rPr>
              <a:t>expresso : </a:t>
            </a:r>
            <a:r>
              <a:rPr lang="pt-PT" sz="2000" b="1" u="sng" dirty="0" smtClean="0">
                <a:solidFill>
                  <a:schemeClr val="accent5">
                    <a:lumMod val="50000"/>
                  </a:schemeClr>
                </a:solidFill>
                <a:effectLst>
                  <a:outerShdw blurRad="38100" dist="38100" dir="2700000" algn="tl">
                    <a:srgbClr val="000000">
                      <a:alpha val="43137"/>
                    </a:srgbClr>
                  </a:outerShdw>
                </a:effectLst>
                <a:latin typeface="Bernard MT Condensed" pitchFamily="18" charset="0"/>
              </a:rPr>
              <a:t>Delegação de Poderes</a:t>
            </a:r>
            <a:endParaRPr lang="pt-PT" sz="2000" b="1" u="sng" dirty="0" smtClean="0">
              <a:solidFill>
                <a:schemeClr val="accent5">
                  <a:lumMod val="50000"/>
                </a:schemeClr>
              </a:solidFill>
              <a:effectLst>
                <a:outerShdw blurRad="38100" dist="38100" dir="2700000" algn="tl">
                  <a:srgbClr val="000000">
                    <a:alpha val="43137"/>
                  </a:srgbClr>
                </a:outerShdw>
              </a:effectLst>
              <a:latin typeface="Bernard MT Condensed" pitchFamily="18" charset="0"/>
            </a:endParaRPr>
          </a:p>
          <a:p>
            <a:pPr lvl="4">
              <a:buNone/>
            </a:pPr>
            <a:r>
              <a:rPr lang="pt-PT" sz="1800" b="1" dirty="0" smtClean="0">
                <a:latin typeface="Bernard MT Condensed" pitchFamily="18" charset="0"/>
              </a:rPr>
              <a:t>		</a:t>
            </a:r>
            <a:endParaRPr lang="pt-PT" sz="1800" dirty="0" smtClean="0">
              <a:latin typeface="Bernard MT Condensed" pitchFamily="18" charset="0"/>
            </a:endParaRPr>
          </a:p>
        </p:txBody>
      </p:sp>
      <p:sp>
        <p:nvSpPr>
          <p:cNvPr id="4" name="Marcador de Posição do Rodapé 3"/>
          <p:cNvSpPr>
            <a:spLocks noGrp="1"/>
          </p:cNvSpPr>
          <p:nvPr>
            <p:ph type="ftr" sz="quarter" idx="11"/>
          </p:nvPr>
        </p:nvSpPr>
        <p:spPr/>
        <p:txBody>
          <a:bodyPr/>
          <a:lstStyle/>
          <a:p>
            <a:r>
              <a:rPr lang="pt-PT" smtClean="0"/>
              <a:t>7ª AULA</a:t>
            </a:r>
            <a:endParaRPr lang="pt-PT"/>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arcador de Posição do Rodapé 8"/>
          <p:cNvSpPr>
            <a:spLocks noGrp="1"/>
          </p:cNvSpPr>
          <p:nvPr>
            <p:ph type="ftr" sz="quarter" idx="11"/>
          </p:nvPr>
        </p:nvSpPr>
        <p:spPr/>
        <p:txBody>
          <a:bodyPr/>
          <a:lstStyle/>
          <a:p>
            <a:r>
              <a:rPr lang="pt-PT" smtClean="0"/>
              <a:t>7ª AULA</a:t>
            </a:r>
            <a:endParaRPr lang="pt-PT"/>
          </a:p>
        </p:txBody>
      </p:sp>
      <p:sp>
        <p:nvSpPr>
          <p:cNvPr id="4" name="CaixaDeTexto 3"/>
          <p:cNvSpPr txBox="1"/>
          <p:nvPr/>
        </p:nvSpPr>
        <p:spPr>
          <a:xfrm>
            <a:off x="611560" y="548680"/>
            <a:ext cx="7776864" cy="6432530"/>
          </a:xfrm>
          <a:prstGeom prst="rect">
            <a:avLst/>
          </a:prstGeom>
          <a:noFill/>
        </p:spPr>
        <p:txBody>
          <a:bodyPr wrap="square" rtlCol="0">
            <a:spAutoFit/>
          </a:bodyPr>
          <a:lstStyle/>
          <a:p>
            <a:endParaRPr lang="pt-PT" b="1" dirty="0" smtClean="0">
              <a:solidFill>
                <a:schemeClr val="accent6">
                  <a:lumMod val="60000"/>
                  <a:lumOff val="40000"/>
                </a:schemeClr>
              </a:solidFill>
              <a:effectLst>
                <a:outerShdw blurRad="38100" dist="38100" dir="2700000" algn="tl">
                  <a:srgbClr val="000000">
                    <a:alpha val="43137"/>
                  </a:srgbClr>
                </a:outerShdw>
              </a:effectLst>
              <a:latin typeface="Bernard MT Condensed" pitchFamily="18" charset="0"/>
            </a:endParaRPr>
          </a:p>
          <a:p>
            <a:pPr>
              <a:buFont typeface="Wingdings" pitchFamily="2" charset="2"/>
              <a:buChar char="q"/>
            </a:pPr>
            <a:r>
              <a:rPr lang="pt-PT" sz="2000" dirty="0" smtClean="0">
                <a:solidFill>
                  <a:srgbClr val="FF0000"/>
                </a:solidFill>
                <a:latin typeface="Bernard MT Condensed" pitchFamily="18" charset="0"/>
              </a:rPr>
              <a:t> </a:t>
            </a:r>
            <a:r>
              <a:rPr lang="pt-PT" sz="2000" b="1" u="sng" dirty="0" smtClean="0">
                <a:solidFill>
                  <a:srgbClr val="FF0000"/>
                </a:solidFill>
                <a:effectLst>
                  <a:outerShdw blurRad="38100" dist="38100" dir="2700000" algn="tl">
                    <a:srgbClr val="000000">
                      <a:alpha val="43137"/>
                    </a:srgbClr>
                  </a:outerShdw>
                </a:effectLst>
                <a:latin typeface="Bernard MT Condensed" pitchFamily="18" charset="0"/>
              </a:rPr>
              <a:t>Delegação </a:t>
            </a:r>
            <a:r>
              <a:rPr lang="pt-PT" sz="2000" b="1" u="sng" dirty="0" smtClean="0">
                <a:solidFill>
                  <a:srgbClr val="FF0000"/>
                </a:solidFill>
                <a:effectLst>
                  <a:outerShdw blurRad="38100" dist="38100" dir="2700000" algn="tl">
                    <a:srgbClr val="000000">
                      <a:alpha val="43137"/>
                    </a:srgbClr>
                  </a:outerShdw>
                </a:effectLst>
                <a:latin typeface="Bernard MT Condensed" pitchFamily="18" charset="0"/>
              </a:rPr>
              <a:t>de Poderes e de Competências</a:t>
            </a:r>
          </a:p>
          <a:p>
            <a:endParaRPr lang="pt-PT" dirty="0" smtClean="0">
              <a:latin typeface="Bernard MT Condensed" pitchFamily="18" charset="0"/>
            </a:endParaRPr>
          </a:p>
          <a:p>
            <a:pPr marL="742950" lvl="1" indent="-285750">
              <a:buFont typeface="Wingdings" pitchFamily="2" charset="2"/>
              <a:buChar char="§"/>
            </a:pPr>
            <a:r>
              <a:rPr lang="pt-PT" dirty="0" smtClean="0">
                <a:latin typeface="Bernard MT Condensed" pitchFamily="18" charset="0"/>
              </a:rPr>
              <a:t>Instrumento </a:t>
            </a:r>
            <a:r>
              <a:rPr lang="pt-PT" dirty="0" smtClean="0">
                <a:latin typeface="Bernard MT Condensed" pitchFamily="18" charset="0"/>
              </a:rPr>
              <a:t>da desconcentração administrativa – CPA </a:t>
            </a:r>
            <a:r>
              <a:rPr lang="pt-PT" dirty="0" smtClean="0">
                <a:latin typeface="Bernard MT Condensed" pitchFamily="18" charset="0"/>
              </a:rPr>
              <a:t>–</a:t>
            </a:r>
          </a:p>
          <a:p>
            <a:pPr marL="742950" lvl="1" indent="-285750"/>
            <a:endParaRPr lang="pt-PT" dirty="0" smtClean="0">
              <a:latin typeface="Bernard MT Condensed" pitchFamily="18" charset="0"/>
            </a:endParaRPr>
          </a:p>
          <a:p>
            <a:pPr marL="742950" lvl="1" indent="-285750">
              <a:buFont typeface="Wingdings" pitchFamily="2" charset="2"/>
              <a:buChar char="§"/>
            </a:pPr>
            <a:r>
              <a:rPr lang="pt-PT" dirty="0" smtClean="0">
                <a:latin typeface="Bernard MT Condensed" pitchFamily="18" charset="0"/>
              </a:rPr>
              <a:t>Acto pelo qual um órgão permite que outro órgão ou agente pratique actos administrativos sobre a mesma matéria</a:t>
            </a:r>
            <a:r>
              <a:rPr lang="pt-PT" dirty="0" smtClean="0">
                <a:latin typeface="Bernard MT Condensed" pitchFamily="18" charset="0"/>
              </a:rPr>
              <a:t>.</a:t>
            </a:r>
          </a:p>
          <a:p>
            <a:pPr marL="742950" lvl="1" indent="-285750">
              <a:buFont typeface="Wingdings" pitchFamily="2" charset="2"/>
              <a:buChar char="§"/>
            </a:pPr>
            <a:endParaRPr lang="pt-PT" dirty="0" smtClean="0">
              <a:latin typeface="Bernard MT Condensed" pitchFamily="18" charset="0"/>
            </a:endParaRPr>
          </a:p>
          <a:p>
            <a:pPr marL="742950" lvl="1" indent="-285750">
              <a:buFont typeface="Wingdings" pitchFamily="2" charset="2"/>
              <a:buChar char="§"/>
            </a:pPr>
            <a:r>
              <a:rPr lang="pt-PT" dirty="0" err="1" smtClean="0">
                <a:latin typeface="Bernard MT Condensed" pitchFamily="18" charset="0"/>
              </a:rPr>
              <a:t>Art</a:t>
            </a:r>
            <a:r>
              <a:rPr lang="pt-PT" dirty="0" smtClean="0">
                <a:latin typeface="Bernard MT Condensed" pitchFamily="18" charset="0"/>
              </a:rPr>
              <a:t>. 35.º </a:t>
            </a:r>
            <a:r>
              <a:rPr lang="pt-PT" dirty="0" smtClean="0">
                <a:latin typeface="Bernard MT Condensed" pitchFamily="18" charset="0"/>
              </a:rPr>
              <a:t>CPA</a:t>
            </a:r>
          </a:p>
          <a:p>
            <a:pPr marL="742950" lvl="1" indent="-285750"/>
            <a:endParaRPr lang="pt-PT" dirty="0" smtClean="0">
              <a:latin typeface="Bernard MT Condensed" pitchFamily="18" charset="0"/>
            </a:endParaRPr>
          </a:p>
          <a:p>
            <a:pPr lvl="3" algn="just"/>
            <a:r>
              <a:rPr lang="pt-PT" dirty="0" smtClean="0">
                <a:latin typeface="Bernard MT Condensed" pitchFamily="18" charset="0"/>
              </a:rPr>
              <a:t>“</a:t>
            </a:r>
            <a:r>
              <a:rPr lang="pt-PT" sz="1200" dirty="0">
                <a:latin typeface="Bernard MT Condensed" pitchFamily="18" charset="0"/>
              </a:rPr>
              <a:t>1 - Os órgãos administrativos normalmente competentes para decidir em determinada matéria podem, sempre que para tal estejam habilitados por lei, permitir, através de um acto de delegação de poderes, que outro órgão ou agente pratique actos administrativos sobre a mesma matéria. </a:t>
            </a:r>
            <a:endParaRPr lang="pt-PT" sz="1200" dirty="0" smtClean="0">
              <a:latin typeface="Bernard MT Condensed" pitchFamily="18" charset="0"/>
            </a:endParaRPr>
          </a:p>
          <a:p>
            <a:pPr lvl="3" algn="just"/>
            <a:endParaRPr lang="pt-PT" sz="1200" dirty="0">
              <a:latin typeface="Bernard MT Condensed" pitchFamily="18" charset="0"/>
            </a:endParaRPr>
          </a:p>
          <a:p>
            <a:pPr lvl="3" algn="just">
              <a:buFont typeface="Wingdings" pitchFamily="2" charset="2"/>
              <a:buChar char="§"/>
            </a:pPr>
            <a:r>
              <a:rPr lang="pt-PT" sz="1200" dirty="0">
                <a:latin typeface="Bernard MT Condensed" pitchFamily="18" charset="0"/>
              </a:rPr>
              <a:t>2 - Mediante um acto de delegação de poderes, os órgãos competentes para decidir em determinada matéria podem sempre permitir que o seu imediato inferior hierárquico, </a:t>
            </a:r>
            <a:r>
              <a:rPr lang="pt-PT" sz="1200" dirty="0">
                <a:solidFill>
                  <a:schemeClr val="accent6">
                    <a:lumMod val="50000"/>
                  </a:schemeClr>
                </a:solidFill>
                <a:effectLst>
                  <a:outerShdw blurRad="38100" dist="38100" dir="2700000" algn="tl">
                    <a:srgbClr val="000000">
                      <a:alpha val="43137"/>
                    </a:srgbClr>
                  </a:outerShdw>
                </a:effectLst>
                <a:latin typeface="Bernard MT Condensed" pitchFamily="18" charset="0"/>
              </a:rPr>
              <a:t>adjunto ou substituto pratiquem actos de administração ordinária</a:t>
            </a:r>
            <a:r>
              <a:rPr lang="pt-PT" sz="1200" dirty="0">
                <a:latin typeface="Bernard MT Condensed" pitchFamily="18" charset="0"/>
              </a:rPr>
              <a:t> nessa matéria. </a:t>
            </a:r>
            <a:endParaRPr lang="pt-PT" sz="1200" dirty="0" smtClean="0">
              <a:latin typeface="Bernard MT Condensed" pitchFamily="18" charset="0"/>
            </a:endParaRPr>
          </a:p>
          <a:p>
            <a:pPr lvl="3" algn="just">
              <a:buFont typeface="Wingdings" pitchFamily="2" charset="2"/>
              <a:buChar char="§"/>
            </a:pPr>
            <a:endParaRPr lang="pt-PT" sz="1200" dirty="0">
              <a:latin typeface="Bernard MT Condensed" pitchFamily="18" charset="0"/>
            </a:endParaRPr>
          </a:p>
          <a:p>
            <a:pPr lvl="3" algn="just">
              <a:buFont typeface="Wingdings" pitchFamily="2" charset="2"/>
              <a:buChar char="§"/>
            </a:pPr>
            <a:r>
              <a:rPr lang="pt-PT" sz="1200" dirty="0">
                <a:latin typeface="Bernard MT Condensed" pitchFamily="18" charset="0"/>
              </a:rPr>
              <a:t>3 - O disposto no número anterior vale igualmente para a delegação de poderes dos órgãos colegiais nos respectivos presidentes, salvo havendo lei de habilitação específica que estabeleça uma particular repartição de competências entre os diversos órgãos.</a:t>
            </a:r>
            <a:r>
              <a:rPr lang="pt-PT" sz="1400" dirty="0">
                <a:latin typeface="Bernard MT Condensed" pitchFamily="18" charset="0"/>
              </a:rPr>
              <a:t> </a:t>
            </a:r>
            <a:r>
              <a:rPr lang="pt-PT" sz="1400" dirty="0" smtClean="0">
                <a:latin typeface="Bernard MT Condensed" pitchFamily="18" charset="0"/>
              </a:rPr>
              <a:t>“</a:t>
            </a:r>
            <a:endParaRPr lang="pt-PT" sz="1400" dirty="0">
              <a:latin typeface="Bernard MT Condensed" pitchFamily="18" charset="0"/>
            </a:endParaRPr>
          </a:p>
          <a:p>
            <a:pPr marL="742950" lvl="1" indent="-285750"/>
            <a:endParaRPr lang="pt-PT" dirty="0" smtClean="0">
              <a:latin typeface="Bernard MT Condensed" pitchFamily="18" charset="0"/>
            </a:endParaRPr>
          </a:p>
          <a:p>
            <a:endParaRPr lang="pt-PT" dirty="0" smtClean="0">
              <a:latin typeface="Bernard MT Condensed" pitchFamily="18" charset="0"/>
            </a:endParaRPr>
          </a:p>
          <a:p>
            <a:endParaRPr lang="pt-PT" dirty="0" smtClean="0">
              <a:latin typeface="Bernard MT Condensed" pitchFamily="18" charset="0"/>
            </a:endParaRPr>
          </a:p>
          <a:p>
            <a:endParaRPr lang="pt-PT" dirty="0" smtClean="0">
              <a:latin typeface="Bernard MT Condensed" pitchFamily="18" charset="0"/>
            </a:endParaRPr>
          </a:p>
          <a:p>
            <a:endParaRPr lang="pt-PT" dirty="0">
              <a:latin typeface="Bernard MT Condensed"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67544" y="332656"/>
            <a:ext cx="8229600" cy="5976664"/>
          </a:xfrm>
        </p:spPr>
        <p:txBody>
          <a:bodyPr>
            <a:normAutofit/>
          </a:bodyPr>
          <a:lstStyle/>
          <a:p>
            <a:pPr>
              <a:buFont typeface="Wingdings" pitchFamily="2" charset="2"/>
              <a:buChar char="q"/>
            </a:pPr>
            <a:r>
              <a:rPr lang="pt-PT" sz="2000" b="1" u="sng" dirty="0" smtClean="0">
                <a:solidFill>
                  <a:srgbClr val="C00000"/>
                </a:solidFill>
                <a:effectLst>
                  <a:outerShdw blurRad="38100" dist="38100" dir="2700000" algn="tl">
                    <a:srgbClr val="000000">
                      <a:alpha val="43137"/>
                    </a:srgbClr>
                  </a:outerShdw>
                </a:effectLst>
                <a:latin typeface="Bernard MT Condensed" pitchFamily="18" charset="0"/>
              </a:rPr>
              <a:t>Requisitos</a:t>
            </a:r>
          </a:p>
          <a:p>
            <a:pPr lvl="1"/>
            <a:r>
              <a:rPr lang="pt-PT" sz="1800" dirty="0" smtClean="0">
                <a:latin typeface="Bernard MT Condensed" pitchFamily="18" charset="0"/>
              </a:rPr>
              <a:t>Depende </a:t>
            </a:r>
            <a:r>
              <a:rPr lang="pt-PT" sz="1800" dirty="0" smtClean="0">
                <a:latin typeface="Bernard MT Condensed" pitchFamily="18" charset="0"/>
              </a:rPr>
              <a:t>da lei que a </a:t>
            </a:r>
            <a:r>
              <a:rPr lang="pt-PT" sz="1800" dirty="0" smtClean="0">
                <a:latin typeface="Bernard MT Condensed" pitchFamily="18" charset="0"/>
              </a:rPr>
              <a:t>preveja. Lei de Habilitação.</a:t>
            </a:r>
          </a:p>
          <a:p>
            <a:pPr lvl="3"/>
            <a:r>
              <a:rPr lang="pt-PT" sz="1600" dirty="0" smtClean="0">
                <a:latin typeface="Bernard MT Condensed" pitchFamily="18" charset="0"/>
              </a:rPr>
              <a:t>Sem </a:t>
            </a:r>
            <a:r>
              <a:rPr lang="pt-PT" sz="1600" dirty="0" smtClean="0">
                <a:latin typeface="Bernard MT Condensed" pitchFamily="18" charset="0"/>
              </a:rPr>
              <a:t>este requisito: </a:t>
            </a:r>
            <a:r>
              <a:rPr lang="pt-PT" sz="1600" b="1" u="sng" dirty="0" smtClean="0">
                <a:solidFill>
                  <a:srgbClr val="C00000"/>
                </a:solidFill>
                <a:effectLst>
                  <a:outerShdw blurRad="38100" dist="38100" dir="2700000" algn="tl">
                    <a:srgbClr val="000000">
                      <a:alpha val="43137"/>
                    </a:srgbClr>
                  </a:outerShdw>
                </a:effectLst>
                <a:latin typeface="Bernard MT Condensed" pitchFamily="18" charset="0"/>
              </a:rPr>
              <a:t>ILEGAL</a:t>
            </a:r>
            <a:r>
              <a:rPr lang="pt-PT" sz="1600" dirty="0" smtClean="0">
                <a:effectLst>
                  <a:outerShdw blurRad="38100" dist="38100" dir="2700000" algn="tl">
                    <a:srgbClr val="000000">
                      <a:alpha val="43137"/>
                    </a:srgbClr>
                  </a:outerShdw>
                </a:effectLst>
                <a:latin typeface="Bernard MT Condensed" pitchFamily="18" charset="0"/>
              </a:rPr>
              <a:t> </a:t>
            </a:r>
            <a:r>
              <a:rPr lang="pt-PT" sz="1600" dirty="0" smtClean="0">
                <a:latin typeface="Bernard MT Condensed" pitchFamily="18" charset="0"/>
              </a:rPr>
              <a:t>(Nula</a:t>
            </a:r>
            <a:r>
              <a:rPr lang="pt-PT" sz="1600" dirty="0" smtClean="0">
                <a:latin typeface="Bernard MT Condensed" pitchFamily="18" charset="0"/>
              </a:rPr>
              <a:t>)!</a:t>
            </a:r>
          </a:p>
          <a:p>
            <a:pPr lvl="3"/>
            <a:endParaRPr lang="pt-PT" sz="1800" dirty="0" smtClean="0">
              <a:latin typeface="Bernard MT Condensed" pitchFamily="18" charset="0"/>
            </a:endParaRPr>
          </a:p>
          <a:p>
            <a:pPr lvl="1"/>
            <a:r>
              <a:rPr lang="pt-PT" sz="1800" dirty="0" smtClean="0">
                <a:latin typeface="Bernard MT Condensed" pitchFamily="18" charset="0"/>
              </a:rPr>
              <a:t>Exige a existência de dois </a:t>
            </a:r>
            <a:r>
              <a:rPr lang="pt-PT" sz="1800" dirty="0" smtClean="0">
                <a:latin typeface="Bernard MT Condensed" pitchFamily="18" charset="0"/>
              </a:rPr>
              <a:t>órgãos, ou órgão e agente da mesma pessoa </a:t>
            </a:r>
            <a:r>
              <a:rPr lang="pt-PT" sz="1800" dirty="0" err="1" smtClean="0">
                <a:latin typeface="Bernard MT Condensed" pitchFamily="18" charset="0"/>
              </a:rPr>
              <a:t>colectiva</a:t>
            </a:r>
            <a:r>
              <a:rPr lang="pt-PT" sz="1800" dirty="0" smtClean="0">
                <a:latin typeface="Bernard MT Condensed" pitchFamily="18" charset="0"/>
              </a:rPr>
              <a:t>: </a:t>
            </a:r>
            <a:r>
              <a:rPr lang="pt-PT" sz="1800" u="sng" dirty="0" smtClean="0">
                <a:solidFill>
                  <a:srgbClr val="FF0000"/>
                </a:solidFill>
                <a:latin typeface="Bernard MT Condensed" pitchFamily="18" charset="0"/>
              </a:rPr>
              <a:t>delegante</a:t>
            </a:r>
            <a:r>
              <a:rPr lang="pt-PT" sz="1800" dirty="0" smtClean="0">
                <a:latin typeface="Bernard MT Condensed" pitchFamily="18" charset="0"/>
              </a:rPr>
              <a:t> e </a:t>
            </a:r>
            <a:r>
              <a:rPr lang="pt-PT" sz="1800" u="sng" dirty="0" smtClean="0">
                <a:solidFill>
                  <a:srgbClr val="FF0000"/>
                </a:solidFill>
                <a:latin typeface="Bernard MT Condensed" pitchFamily="18" charset="0"/>
              </a:rPr>
              <a:t>delegado</a:t>
            </a:r>
            <a:r>
              <a:rPr lang="pt-PT" sz="1800" u="sng" dirty="0" smtClean="0">
                <a:latin typeface="Bernard MT Condensed" pitchFamily="18" charset="0"/>
              </a:rPr>
              <a:t>.</a:t>
            </a:r>
          </a:p>
          <a:p>
            <a:pPr lvl="1"/>
            <a:endParaRPr lang="pt-PT" sz="1800" dirty="0" smtClean="0">
              <a:latin typeface="Bernard MT Condensed" pitchFamily="18" charset="0"/>
            </a:endParaRPr>
          </a:p>
          <a:p>
            <a:pPr lvl="1"/>
            <a:r>
              <a:rPr lang="pt-PT" sz="1800" dirty="0" err="1" smtClean="0">
                <a:latin typeface="Bernard MT Condensed" pitchFamily="18" charset="0"/>
              </a:rPr>
              <a:t>Acto</a:t>
            </a:r>
            <a:r>
              <a:rPr lang="pt-PT" sz="1800" dirty="0" smtClean="0">
                <a:latin typeface="Bernard MT Condensed" pitchFamily="18" charset="0"/>
              </a:rPr>
              <a:t> de </a:t>
            </a:r>
            <a:r>
              <a:rPr lang="pt-PT" sz="1800" dirty="0" smtClean="0">
                <a:latin typeface="Bernard MT Condensed" pitchFamily="18" charset="0"/>
              </a:rPr>
              <a:t>delegação formal </a:t>
            </a:r>
            <a:r>
              <a:rPr lang="pt-PT" sz="1800" dirty="0" smtClean="0">
                <a:latin typeface="Bernard MT Condensed" pitchFamily="18" charset="0"/>
              </a:rPr>
              <a:t>(</a:t>
            </a:r>
            <a:r>
              <a:rPr lang="pt-PT" sz="1400" dirty="0" err="1" smtClean="0">
                <a:latin typeface="Bernard MT Condensed" pitchFamily="18" charset="0"/>
              </a:rPr>
              <a:t>acto</a:t>
            </a:r>
            <a:r>
              <a:rPr lang="pt-PT" sz="1400" dirty="0" smtClean="0">
                <a:latin typeface="Bernard MT Condensed" pitchFamily="18" charset="0"/>
              </a:rPr>
              <a:t> pelo qual o delegante concretiza a delegação dos seus poderes no delegado</a:t>
            </a:r>
            <a:r>
              <a:rPr lang="pt-PT" sz="1800" dirty="0" smtClean="0">
                <a:latin typeface="Bernard MT Condensed" pitchFamily="18" charset="0"/>
              </a:rPr>
              <a:t>)</a:t>
            </a:r>
          </a:p>
          <a:p>
            <a:pPr lvl="1"/>
            <a:endParaRPr lang="pt-PT" sz="1800" dirty="0" smtClean="0">
              <a:latin typeface="Bernard MT Condensed" pitchFamily="18" charset="0"/>
            </a:endParaRPr>
          </a:p>
          <a:p>
            <a:pPr>
              <a:buFont typeface="Wingdings" pitchFamily="2" charset="2"/>
              <a:buChar char="q"/>
            </a:pPr>
            <a:r>
              <a:rPr lang="pt-PT" sz="2000" b="1" u="sng" dirty="0" smtClean="0">
                <a:solidFill>
                  <a:srgbClr val="C00000"/>
                </a:solidFill>
                <a:effectLst>
                  <a:outerShdw blurRad="38100" dist="38100" dir="2700000" algn="tl">
                    <a:srgbClr val="000000">
                      <a:alpha val="43137"/>
                    </a:srgbClr>
                  </a:outerShdw>
                </a:effectLst>
                <a:latin typeface="Bernard MT Condensed" pitchFamily="18" charset="0"/>
              </a:rPr>
              <a:t>Espécies</a:t>
            </a:r>
          </a:p>
          <a:p>
            <a:pPr lvl="2"/>
            <a:r>
              <a:rPr lang="pt-PT" sz="16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Habilitação</a:t>
            </a:r>
          </a:p>
          <a:p>
            <a:pPr lvl="3">
              <a:buFont typeface="Arial" pitchFamily="34" charset="0"/>
              <a:buChar char="•"/>
            </a:pPr>
            <a:r>
              <a:rPr lang="pt-PT" sz="1400"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Genérica</a:t>
            </a:r>
            <a:r>
              <a:rPr lang="pt-PT" sz="1400" dirty="0" smtClean="0">
                <a:latin typeface="Bernard MT Condensed" pitchFamily="18" charset="0"/>
              </a:rPr>
              <a:t>, a lei permite que os órgãos deleguem sempre que o quiserem alguns dos seus poderes em outros órgãos (</a:t>
            </a:r>
            <a:r>
              <a:rPr lang="pt-PT" sz="1400" dirty="0" err="1" smtClean="0">
                <a:latin typeface="Bernard MT Condensed" pitchFamily="18" charset="0"/>
              </a:rPr>
              <a:t>art</a:t>
            </a:r>
            <a:r>
              <a:rPr lang="pt-PT" sz="1400" dirty="0" smtClean="0">
                <a:latin typeface="Bernard MT Condensed" pitchFamily="18" charset="0"/>
              </a:rPr>
              <a:t>. 35.º, n.º 2 e 3 do CPA), com limitação: apenas </a:t>
            </a:r>
            <a:r>
              <a:rPr lang="pt-PT" sz="1400" dirty="0" err="1" smtClean="0">
                <a:latin typeface="Bernard MT Condensed" pitchFamily="18" charset="0"/>
              </a:rPr>
              <a:t>actos</a:t>
            </a:r>
            <a:r>
              <a:rPr lang="pt-PT" sz="1400" dirty="0" smtClean="0">
                <a:latin typeface="Bernard MT Condensed" pitchFamily="18" charset="0"/>
              </a:rPr>
              <a:t> de administração ordinária.</a:t>
            </a:r>
          </a:p>
          <a:p>
            <a:pPr lvl="3">
              <a:buFont typeface="Arial" pitchFamily="34" charset="0"/>
              <a:buChar char="•"/>
            </a:pPr>
            <a:r>
              <a:rPr lang="pt-PT" sz="1400" dirty="0" smtClean="0">
                <a:latin typeface="Bernard MT Condensed" pitchFamily="18" charset="0"/>
              </a:rPr>
              <a:t>Especifica, quando abrange apenas um </a:t>
            </a:r>
            <a:r>
              <a:rPr lang="pt-PT" sz="1400" dirty="0" err="1" smtClean="0">
                <a:latin typeface="Bernard MT Condensed" pitchFamily="18" charset="0"/>
              </a:rPr>
              <a:t>acto</a:t>
            </a:r>
            <a:r>
              <a:rPr lang="pt-PT" sz="1400" dirty="0" smtClean="0">
                <a:latin typeface="Bernard MT Condensed" pitchFamily="18" charset="0"/>
              </a:rPr>
              <a:t> isolado.</a:t>
            </a:r>
          </a:p>
          <a:p>
            <a:pPr lvl="2"/>
            <a:r>
              <a:rPr lang="pt-PT" sz="15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Delegação</a:t>
            </a:r>
          </a:p>
          <a:p>
            <a:pPr lvl="3">
              <a:buFont typeface="Arial" pitchFamily="34" charset="0"/>
              <a:buChar char="•"/>
            </a:pPr>
            <a:r>
              <a:rPr lang="pt-PT" sz="1400" dirty="0" smtClean="0">
                <a:latin typeface="Bernard MT Condensed" pitchFamily="18" charset="0"/>
              </a:rPr>
              <a:t>Ampla ou restrita</a:t>
            </a:r>
          </a:p>
          <a:p>
            <a:pPr lvl="3">
              <a:buFont typeface="Arial" pitchFamily="34" charset="0"/>
              <a:buChar char="•"/>
            </a:pPr>
            <a:r>
              <a:rPr lang="pt-PT" sz="1400" dirty="0" smtClean="0">
                <a:latin typeface="Bernard MT Condensed" pitchFamily="18" charset="0"/>
              </a:rPr>
              <a:t>Especifica ou genérica</a:t>
            </a:r>
          </a:p>
          <a:p>
            <a:pPr lvl="3">
              <a:buFont typeface="Arial" pitchFamily="34" charset="0"/>
              <a:buChar char="•"/>
            </a:pPr>
            <a:r>
              <a:rPr lang="pt-PT" sz="1400" dirty="0" smtClean="0">
                <a:latin typeface="Bernard MT Condensed" pitchFamily="18" charset="0"/>
              </a:rPr>
              <a:t>Hierárquica e não hierárquica</a:t>
            </a:r>
            <a:endParaRPr lang="pt-PT" sz="1400" dirty="0">
              <a:latin typeface="Bernard MT Condensed" pitchFamily="18" charset="0"/>
            </a:endParaRPr>
          </a:p>
        </p:txBody>
      </p:sp>
      <p:sp>
        <p:nvSpPr>
          <p:cNvPr id="4" name="Marcador de Posição do Rodapé 3"/>
          <p:cNvSpPr>
            <a:spLocks noGrp="1"/>
          </p:cNvSpPr>
          <p:nvPr>
            <p:ph type="ftr" sz="quarter" idx="11"/>
          </p:nvPr>
        </p:nvSpPr>
        <p:spPr/>
        <p:txBody>
          <a:bodyPr/>
          <a:lstStyle/>
          <a:p>
            <a:r>
              <a:rPr lang="pt-PT" smtClean="0"/>
              <a:t>7ª AULA</a:t>
            </a:r>
            <a:endParaRPr lang="pt-PT"/>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Posição de Conteúdo 5"/>
          <p:cNvSpPr>
            <a:spLocks noGrp="1"/>
          </p:cNvSpPr>
          <p:nvPr>
            <p:ph idx="1"/>
          </p:nvPr>
        </p:nvSpPr>
        <p:spPr>
          <a:xfrm>
            <a:off x="467544" y="548680"/>
            <a:ext cx="8229600" cy="5479821"/>
          </a:xfrm>
        </p:spPr>
        <p:txBody>
          <a:bodyPr>
            <a:normAutofit fontScale="92500" lnSpcReduction="10000"/>
          </a:bodyPr>
          <a:lstStyle/>
          <a:p>
            <a:pPr lvl="5">
              <a:buNone/>
            </a:pPr>
            <a:endParaRPr lang="pt-PT" sz="1600" dirty="0">
              <a:latin typeface="Bernard MT Condensed" pitchFamily="18" charset="0"/>
            </a:endParaRPr>
          </a:p>
          <a:p>
            <a:pPr marL="742950" lvl="1" indent="-285750">
              <a:buFont typeface="Wingdings" pitchFamily="2" charset="2"/>
              <a:buChar char="§"/>
            </a:pPr>
            <a:r>
              <a:rPr lang="pt-PT" sz="1700"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Coadjuvação</a:t>
            </a:r>
            <a:r>
              <a:rPr lang="pt-PT" sz="1700" dirty="0">
                <a:latin typeface="Bernard MT Condensed" pitchFamily="18" charset="0"/>
              </a:rPr>
              <a:t>:</a:t>
            </a:r>
            <a:r>
              <a:rPr lang="pt-PT" sz="1600" dirty="0">
                <a:latin typeface="Bernard MT Condensed" pitchFamily="18" charset="0"/>
              </a:rPr>
              <a:t> forma de delegação . Relação que se estabelece entre dois órgãos a que a lei atribui competências iguais e que podem ser exercidas indiferentemente por qualquer deles (</a:t>
            </a:r>
            <a:r>
              <a:rPr lang="pt-PT" sz="1600" dirty="0" err="1">
                <a:latin typeface="Bernard MT Condensed" pitchFamily="18" charset="0"/>
              </a:rPr>
              <a:t>Sec</a:t>
            </a:r>
            <a:r>
              <a:rPr lang="pt-PT" sz="1600" dirty="0">
                <a:latin typeface="Bernard MT Condensed" pitchFamily="18" charset="0"/>
              </a:rPr>
              <a:t>. </a:t>
            </a:r>
            <a:r>
              <a:rPr lang="pt-PT" sz="1600" dirty="0" smtClean="0">
                <a:latin typeface="Bernard MT Condensed" pitchFamily="18" charset="0"/>
              </a:rPr>
              <a:t>Estado/Ministro).</a:t>
            </a:r>
          </a:p>
          <a:p>
            <a:pPr marL="742950" lvl="1" indent="-285750">
              <a:buNone/>
            </a:pPr>
            <a:endParaRPr lang="pt-PT" sz="1600" dirty="0" smtClean="0">
              <a:latin typeface="Bernard MT Condensed" pitchFamily="18" charset="0"/>
            </a:endParaRPr>
          </a:p>
          <a:p>
            <a:pPr marL="742950" lvl="1" indent="-285750">
              <a:buFont typeface="Wingdings" pitchFamily="2" charset="2"/>
              <a:buChar char="§"/>
            </a:pPr>
            <a:r>
              <a:rPr lang="pt-PT" sz="1700"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Subdelegação</a:t>
            </a:r>
            <a:r>
              <a:rPr lang="pt-PT" sz="1600" dirty="0" smtClean="0">
                <a:solidFill>
                  <a:schemeClr val="accent6">
                    <a:lumMod val="50000"/>
                  </a:schemeClr>
                </a:solidFill>
                <a:latin typeface="Bernard MT Condensed" pitchFamily="18" charset="0"/>
              </a:rPr>
              <a:t>: </a:t>
            </a:r>
            <a:r>
              <a:rPr lang="pt-PT" sz="1600" dirty="0" err="1" smtClean="0">
                <a:latin typeface="Bernard MT Condensed" pitchFamily="18" charset="0"/>
              </a:rPr>
              <a:t>art</a:t>
            </a:r>
            <a:r>
              <a:rPr lang="pt-PT" sz="1600" dirty="0" smtClean="0">
                <a:latin typeface="Bernard MT Condensed" pitchFamily="18" charset="0"/>
              </a:rPr>
              <a:t>. 36.º CPA</a:t>
            </a:r>
          </a:p>
          <a:p>
            <a:pPr marL="0" indent="0">
              <a:buNone/>
            </a:pPr>
            <a:endParaRPr lang="pt-PT" sz="1600" dirty="0">
              <a:latin typeface="Bernard MT Condensed" pitchFamily="18" charset="0"/>
            </a:endParaRPr>
          </a:p>
          <a:p>
            <a:pPr marL="1079500" lvl="5" indent="0" algn="just">
              <a:buNone/>
            </a:pPr>
            <a:r>
              <a:rPr lang="pt-PT" sz="1600" dirty="0" smtClean="0">
                <a:latin typeface="Bernard MT Condensed" pitchFamily="18" charset="0"/>
              </a:rPr>
              <a:t>“”1 </a:t>
            </a:r>
            <a:r>
              <a:rPr lang="pt-PT" sz="1600" dirty="0">
                <a:latin typeface="Bernard MT Condensed" pitchFamily="18" charset="0"/>
              </a:rPr>
              <a:t>- Salvo disposição legal em contrário, o delegante pode autorizar o delegado a subdelegar. </a:t>
            </a:r>
            <a:endParaRPr lang="pt-PT" sz="1600" dirty="0" smtClean="0">
              <a:latin typeface="Bernard MT Condensed" pitchFamily="18" charset="0"/>
            </a:endParaRPr>
          </a:p>
          <a:p>
            <a:pPr marL="1079500" lvl="5" indent="0" algn="just">
              <a:buNone/>
            </a:pPr>
            <a:endParaRPr lang="pt-PT" sz="1600" dirty="0">
              <a:latin typeface="Bernard MT Condensed" pitchFamily="18" charset="0"/>
            </a:endParaRPr>
          </a:p>
          <a:p>
            <a:pPr marL="1079500" lvl="5" indent="0" algn="just">
              <a:buNone/>
            </a:pPr>
            <a:r>
              <a:rPr lang="pt-PT" sz="1600" dirty="0" smtClean="0">
                <a:latin typeface="Bernard MT Condensed" pitchFamily="18" charset="0"/>
              </a:rPr>
              <a:t>2 </a:t>
            </a:r>
            <a:r>
              <a:rPr lang="pt-PT" sz="1600" dirty="0">
                <a:latin typeface="Bernard MT Condensed" pitchFamily="18" charset="0"/>
              </a:rPr>
              <a:t>- O subdelegado pode subdelegar as competências que lhe tenham sido subdelegadas, salvo disposição legal em contrário ou reserva expressa do delegante ou subdelegante. </a:t>
            </a:r>
            <a:r>
              <a:rPr lang="pt-PT" sz="1600" dirty="0" smtClean="0">
                <a:latin typeface="Bernard MT Condensed" pitchFamily="18" charset="0"/>
              </a:rPr>
              <a:t>“”</a:t>
            </a:r>
          </a:p>
          <a:p>
            <a:pPr>
              <a:buFont typeface="Wingdings" pitchFamily="2" charset="2"/>
              <a:buChar char="Ø"/>
            </a:pPr>
            <a:endParaRPr lang="pt-PT" sz="1600" b="1" dirty="0" smtClean="0">
              <a:solidFill>
                <a:srgbClr val="00B0F0"/>
              </a:solidFill>
              <a:effectLst>
                <a:outerShdw blurRad="38100" dist="38100" dir="2700000" algn="tl">
                  <a:srgbClr val="000000">
                    <a:alpha val="43137"/>
                  </a:srgbClr>
                </a:outerShdw>
              </a:effectLst>
              <a:latin typeface="Bernard MT Condensed" pitchFamily="18" charset="0"/>
            </a:endParaRPr>
          </a:p>
          <a:p>
            <a:pPr lvl="2">
              <a:buFont typeface="Wingdings" pitchFamily="2" charset="2"/>
              <a:buChar char="q"/>
            </a:pPr>
            <a:r>
              <a:rPr lang="pt-PT" sz="1700" b="1"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Especificações</a:t>
            </a:r>
          </a:p>
          <a:p>
            <a:pPr lvl="2">
              <a:buNone/>
            </a:pPr>
            <a:r>
              <a:rPr lang="pt-PT" sz="1700" b="1"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	</a:t>
            </a:r>
            <a:endParaRPr lang="pt-PT" sz="1700" b="1" dirty="0" smtClean="0">
              <a:solidFill>
                <a:schemeClr val="accent6">
                  <a:lumMod val="50000"/>
                </a:schemeClr>
              </a:solidFill>
              <a:effectLst>
                <a:outerShdw blurRad="38100" dist="38100" dir="2700000" algn="tl">
                  <a:srgbClr val="000000">
                    <a:alpha val="43137"/>
                  </a:srgbClr>
                </a:outerShdw>
              </a:effectLst>
              <a:latin typeface="Bernard MT Condensed" pitchFamily="18" charset="0"/>
            </a:endParaRPr>
          </a:p>
          <a:p>
            <a:pPr lvl="3">
              <a:buFont typeface="Wingdings" pitchFamily="2" charset="2"/>
              <a:buChar char="§"/>
            </a:pPr>
            <a:r>
              <a:rPr lang="pt-PT" sz="1500" b="1" dirty="0" smtClean="0">
                <a:latin typeface="Bernard MT Condensed" pitchFamily="18" charset="0"/>
              </a:rPr>
              <a:t>Artigo 37º CPA</a:t>
            </a:r>
          </a:p>
          <a:p>
            <a:pPr lvl="3">
              <a:buFont typeface="Wingdings" pitchFamily="2" charset="2"/>
              <a:buChar char="§"/>
            </a:pPr>
            <a:r>
              <a:rPr lang="pt-PT" sz="1600" b="1" dirty="0" smtClean="0">
                <a:latin typeface="Bernard MT Condensed" pitchFamily="18" charset="0"/>
              </a:rPr>
              <a:t>Requisitos </a:t>
            </a:r>
            <a:r>
              <a:rPr lang="pt-PT" sz="1600" b="1" dirty="0" smtClean="0">
                <a:latin typeface="Bernard MT Condensed" pitchFamily="18" charset="0"/>
              </a:rPr>
              <a:t>do </a:t>
            </a:r>
            <a:r>
              <a:rPr lang="pt-PT" sz="1600" b="1" dirty="0" err="1" smtClean="0">
                <a:latin typeface="Bernard MT Condensed" pitchFamily="18" charset="0"/>
              </a:rPr>
              <a:t>acto</a:t>
            </a:r>
            <a:r>
              <a:rPr lang="pt-PT" sz="1600" b="1" dirty="0" smtClean="0">
                <a:latin typeface="Bernard MT Condensed" pitchFamily="18" charset="0"/>
              </a:rPr>
              <a:t> de delegação</a:t>
            </a:r>
            <a:r>
              <a:rPr lang="pt-PT" sz="1600" dirty="0" smtClean="0">
                <a:latin typeface="Bernard MT Condensed" pitchFamily="18" charset="0"/>
              </a:rPr>
              <a:t> </a:t>
            </a:r>
          </a:p>
          <a:p>
            <a:pPr marL="713740" lvl="3" indent="0" algn="just">
              <a:buNone/>
            </a:pPr>
            <a:r>
              <a:rPr lang="pt-PT" sz="1600" i="1" dirty="0" smtClean="0">
                <a:latin typeface="Bernard MT Condensed" pitchFamily="18" charset="0"/>
              </a:rPr>
              <a:t> “</a:t>
            </a:r>
            <a:r>
              <a:rPr lang="pt-PT" sz="1600" dirty="0" smtClean="0">
                <a:latin typeface="Bernard MT Condensed" pitchFamily="18" charset="0"/>
              </a:rPr>
              <a:t>1 - No </a:t>
            </a:r>
            <a:r>
              <a:rPr lang="pt-PT" sz="1600" dirty="0" err="1" smtClean="0">
                <a:latin typeface="Bernard MT Condensed" pitchFamily="18" charset="0"/>
              </a:rPr>
              <a:t>acto</a:t>
            </a:r>
            <a:r>
              <a:rPr lang="pt-PT" sz="1600" dirty="0" smtClean="0">
                <a:latin typeface="Bernard MT Condensed" pitchFamily="18" charset="0"/>
              </a:rPr>
              <a:t> de delegação ou subdelegação, deve o órgão delegante ou subdelegante </a:t>
            </a:r>
            <a:r>
              <a:rPr lang="pt-PT" sz="1600"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especificar os poderes que são delegados ou subdelegados </a:t>
            </a:r>
            <a:r>
              <a:rPr lang="pt-PT" sz="1600" dirty="0" smtClean="0">
                <a:latin typeface="Bernard MT Condensed" pitchFamily="18" charset="0"/>
              </a:rPr>
              <a:t>ou quais os </a:t>
            </a:r>
            <a:r>
              <a:rPr lang="pt-PT" sz="1600" dirty="0" err="1" smtClean="0">
                <a:latin typeface="Bernard MT Condensed" pitchFamily="18" charset="0"/>
              </a:rPr>
              <a:t>actos</a:t>
            </a:r>
            <a:r>
              <a:rPr lang="pt-PT" sz="1600" dirty="0" smtClean="0">
                <a:latin typeface="Bernard MT Condensed" pitchFamily="18" charset="0"/>
              </a:rPr>
              <a:t> que o delegado ou subdelegado pode praticar. </a:t>
            </a:r>
          </a:p>
          <a:p>
            <a:pPr marL="713740" lvl="3" indent="0" algn="just">
              <a:buNone/>
            </a:pPr>
            <a:r>
              <a:rPr lang="pt-PT" sz="1600" dirty="0" smtClean="0">
                <a:latin typeface="Bernard MT Condensed" pitchFamily="18" charset="0"/>
              </a:rPr>
              <a:t>2 - Os </a:t>
            </a:r>
            <a:r>
              <a:rPr lang="pt-PT" sz="1600" dirty="0" err="1" smtClean="0">
                <a:latin typeface="Bernard MT Condensed" pitchFamily="18" charset="0"/>
              </a:rPr>
              <a:t>actos</a:t>
            </a:r>
            <a:r>
              <a:rPr lang="pt-PT" sz="1600" dirty="0" smtClean="0">
                <a:latin typeface="Bernard MT Condensed" pitchFamily="18" charset="0"/>
              </a:rPr>
              <a:t> de delegação e subdelegação de poderes </a:t>
            </a:r>
            <a:r>
              <a:rPr lang="pt-PT" sz="1600"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estão sujeitos a publicação no Diário da República</a:t>
            </a:r>
            <a:r>
              <a:rPr lang="pt-PT" sz="1600" dirty="0" smtClean="0">
                <a:latin typeface="Bernard MT Condensed" pitchFamily="18" charset="0"/>
              </a:rPr>
              <a:t>, ou, tratando-se da administração local, no </a:t>
            </a:r>
            <a:r>
              <a:rPr lang="pt-PT" sz="1600"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boletim da autarquia</a:t>
            </a:r>
            <a:r>
              <a:rPr lang="pt-PT" sz="1600" dirty="0" smtClean="0">
                <a:latin typeface="Bernard MT Condensed" pitchFamily="18" charset="0"/>
              </a:rPr>
              <a:t>, e devem ser afixados nos lugares de estilo quando tal boletim não exista. </a:t>
            </a:r>
            <a:r>
              <a:rPr lang="pt-PT" sz="1600" i="1" dirty="0" smtClean="0">
                <a:latin typeface="Bernard MT Condensed" pitchFamily="18" charset="0"/>
              </a:rPr>
              <a:t>“</a:t>
            </a:r>
          </a:p>
          <a:p>
            <a:pPr marL="1079500" lvl="5" indent="0" algn="just">
              <a:buNone/>
            </a:pPr>
            <a:endParaRPr lang="pt-PT" sz="1600" dirty="0">
              <a:latin typeface="Bernard MT Condensed" pitchFamily="18" charset="0"/>
            </a:endParaRPr>
          </a:p>
        </p:txBody>
      </p:sp>
      <p:sp>
        <p:nvSpPr>
          <p:cNvPr id="3" name="Marcador de Posição do Rodapé 2"/>
          <p:cNvSpPr>
            <a:spLocks noGrp="1"/>
          </p:cNvSpPr>
          <p:nvPr>
            <p:ph type="ftr" sz="quarter" idx="11"/>
          </p:nvPr>
        </p:nvSpPr>
        <p:spPr/>
        <p:txBody>
          <a:bodyPr/>
          <a:lstStyle/>
          <a:p>
            <a:r>
              <a:rPr lang="pt-PT" smtClean="0"/>
              <a:t>7ª AULA</a:t>
            </a:r>
            <a:endParaRPr lang="pt-PT"/>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Posição de Conteúdo 4"/>
          <p:cNvSpPr>
            <a:spLocks noGrp="1"/>
          </p:cNvSpPr>
          <p:nvPr>
            <p:ph idx="1"/>
          </p:nvPr>
        </p:nvSpPr>
        <p:spPr>
          <a:xfrm>
            <a:off x="457200" y="548680"/>
            <a:ext cx="8229600" cy="5623837"/>
          </a:xfrm>
        </p:spPr>
        <p:txBody>
          <a:bodyPr>
            <a:normAutofit/>
          </a:bodyPr>
          <a:lstStyle/>
          <a:p>
            <a:pPr marL="0" indent="0">
              <a:buNone/>
            </a:pPr>
            <a:endParaRPr lang="pt-PT" sz="1800" b="1" dirty="0" smtClean="0">
              <a:solidFill>
                <a:srgbClr val="00B0F0"/>
              </a:solidFill>
              <a:effectLst>
                <a:outerShdw blurRad="38100" dist="38100" dir="2700000" algn="tl">
                  <a:srgbClr val="000000">
                    <a:alpha val="43137"/>
                  </a:srgbClr>
                </a:outerShdw>
              </a:effectLst>
              <a:latin typeface="+mj-lt"/>
            </a:endParaRPr>
          </a:p>
          <a:p>
            <a:pPr marL="1262380" lvl="6" indent="0" algn="just">
              <a:buNone/>
            </a:pPr>
            <a:endParaRPr lang="pt-PT" sz="1400" b="1" dirty="0">
              <a:solidFill>
                <a:srgbClr val="FF0000"/>
              </a:solidFill>
              <a:effectLst>
                <a:outerShdw blurRad="38100" dist="38100" dir="2700000" algn="tl">
                  <a:srgbClr val="000000">
                    <a:alpha val="43137"/>
                  </a:srgbClr>
                </a:outerShdw>
              </a:effectLst>
              <a:latin typeface="+mj-lt"/>
            </a:endParaRPr>
          </a:p>
          <a:p>
            <a:pPr marL="633730" lvl="1" indent="-285750" algn="just">
              <a:buFont typeface="Wingdings" pitchFamily="2" charset="2"/>
              <a:buChar char="q"/>
            </a:pPr>
            <a:r>
              <a:rPr lang="pt-PT" sz="1800" b="1" dirty="0" smtClean="0">
                <a:solidFill>
                  <a:schemeClr val="tx2">
                    <a:lumMod val="50000"/>
                  </a:schemeClr>
                </a:solidFill>
                <a:effectLst>
                  <a:outerShdw blurRad="38100" dist="38100" dir="2700000" algn="tl">
                    <a:srgbClr val="000000">
                      <a:alpha val="43137"/>
                    </a:srgbClr>
                  </a:outerShdw>
                </a:effectLst>
                <a:latin typeface="+mj-lt"/>
              </a:rPr>
              <a:t>Desconcentração, descentralização e devolução de poderes</a:t>
            </a:r>
          </a:p>
          <a:p>
            <a:pPr marL="530860" lvl="2" indent="0" algn="just">
              <a:buNone/>
            </a:pPr>
            <a:r>
              <a:rPr lang="pt-PT" sz="1600" b="1" dirty="0">
                <a:solidFill>
                  <a:schemeClr val="tx2">
                    <a:lumMod val="50000"/>
                  </a:schemeClr>
                </a:solidFill>
                <a:effectLst>
                  <a:outerShdw blurRad="38100" dist="38100" dir="2700000" algn="tl">
                    <a:srgbClr val="000000">
                      <a:alpha val="43137"/>
                    </a:srgbClr>
                  </a:outerShdw>
                </a:effectLst>
                <a:latin typeface="+mj-lt"/>
              </a:rPr>
              <a:t>	</a:t>
            </a:r>
          </a:p>
          <a:p>
            <a:pPr marL="816610" lvl="2" indent="-285750" algn="just">
              <a:buFont typeface="Wingdings" pitchFamily="2" charset="2"/>
              <a:buChar char="Ø"/>
            </a:pPr>
            <a:r>
              <a:rPr lang="pt-PT" sz="1600" b="1" dirty="0" smtClean="0">
                <a:solidFill>
                  <a:srgbClr val="00B0F0"/>
                </a:solidFill>
                <a:effectLst>
                  <a:outerShdw blurRad="38100" dist="38100" dir="2700000" algn="tl">
                    <a:srgbClr val="000000">
                      <a:alpha val="43137"/>
                    </a:srgbClr>
                  </a:outerShdw>
                </a:effectLst>
                <a:latin typeface="+mj-lt"/>
              </a:rPr>
              <a:t>Desconcentração</a:t>
            </a:r>
            <a:r>
              <a:rPr lang="pt-PT" sz="1600" b="1" dirty="0" smtClean="0">
                <a:effectLst>
                  <a:outerShdw blurRad="38100" dist="38100" dir="2700000" algn="tl">
                    <a:srgbClr val="000000">
                      <a:alpha val="43137"/>
                    </a:srgbClr>
                  </a:outerShdw>
                </a:effectLst>
                <a:latin typeface="+mj-lt"/>
              </a:rPr>
              <a:t>: </a:t>
            </a:r>
            <a:r>
              <a:rPr lang="pt-PT" sz="1600" dirty="0" smtClean="0">
                <a:latin typeface="+mj-lt"/>
              </a:rPr>
              <a:t>fenómeno interno do Estado ou pessoa colectiva pública que se consubstancia no reconhecimento de outras pessoas colectivas públicas.</a:t>
            </a:r>
          </a:p>
          <a:p>
            <a:pPr marL="1548130" lvl="6" indent="-285750" algn="just">
              <a:buFont typeface="Wingdings" pitchFamily="2" charset="2"/>
              <a:buChar char="q"/>
            </a:pPr>
            <a:r>
              <a:rPr lang="pt-PT" dirty="0" smtClean="0">
                <a:solidFill>
                  <a:srgbClr val="00B0F0"/>
                </a:solidFill>
                <a:effectLst>
                  <a:outerShdw blurRad="38100" dist="38100" dir="2700000" algn="tl">
                    <a:srgbClr val="000000">
                      <a:alpha val="43137"/>
                    </a:srgbClr>
                  </a:outerShdw>
                </a:effectLst>
                <a:latin typeface="+mj-lt"/>
              </a:rPr>
              <a:t>Geográfica</a:t>
            </a:r>
            <a:r>
              <a:rPr lang="pt-PT" dirty="0" smtClean="0">
                <a:latin typeface="+mj-lt"/>
              </a:rPr>
              <a:t>: Transferência das missões e dos poderes de decisão detidos pelos serviços  centrais para um representante do Governo a nível territorial.</a:t>
            </a:r>
          </a:p>
          <a:p>
            <a:pPr marL="1548130" lvl="6" indent="-285750" algn="just">
              <a:buFont typeface="Wingdings" pitchFamily="2" charset="2"/>
              <a:buChar char="q"/>
            </a:pPr>
            <a:r>
              <a:rPr lang="pt-PT" dirty="0" smtClean="0">
                <a:solidFill>
                  <a:srgbClr val="00B0F0"/>
                </a:solidFill>
                <a:effectLst>
                  <a:outerShdw blurRad="38100" dist="38100" dir="2700000" algn="tl">
                    <a:srgbClr val="000000">
                      <a:alpha val="43137"/>
                    </a:srgbClr>
                  </a:outerShdw>
                </a:effectLst>
                <a:latin typeface="+mj-lt"/>
              </a:rPr>
              <a:t>Técnica</a:t>
            </a:r>
            <a:r>
              <a:rPr lang="pt-PT" dirty="0" smtClean="0">
                <a:latin typeface="+mj-lt"/>
              </a:rPr>
              <a:t>: Transferência para um funcionário situado à frente de um serviço com um campo de acção nacional ou de uma missão especifica.</a:t>
            </a:r>
          </a:p>
        </p:txBody>
      </p:sp>
      <p:sp>
        <p:nvSpPr>
          <p:cNvPr id="4" name="Marcador de Posição do Rodapé 3"/>
          <p:cNvSpPr>
            <a:spLocks noGrp="1"/>
          </p:cNvSpPr>
          <p:nvPr>
            <p:ph type="ftr" sz="quarter" idx="11"/>
          </p:nvPr>
        </p:nvSpPr>
        <p:spPr/>
        <p:txBody>
          <a:bodyPr/>
          <a:lstStyle/>
          <a:p>
            <a:r>
              <a:rPr lang="pt-PT" smtClean="0"/>
              <a:t>7ª AULA</a:t>
            </a:r>
            <a:endParaRPr lang="pt-PT"/>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67544" y="692696"/>
            <a:ext cx="8229600" cy="5479821"/>
          </a:xfrm>
        </p:spPr>
        <p:txBody>
          <a:bodyPr>
            <a:normAutofit/>
          </a:bodyPr>
          <a:lstStyle/>
          <a:p>
            <a:pPr marL="0" indent="0">
              <a:buNone/>
            </a:pPr>
            <a:r>
              <a:rPr lang="pt-PT" sz="1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mj-lt"/>
              </a:rPr>
              <a:t>Devolução de poderes</a:t>
            </a:r>
          </a:p>
          <a:p>
            <a:pPr>
              <a:buFont typeface="Wingdings" pitchFamily="2" charset="2"/>
              <a:buChar char="Ø"/>
            </a:pPr>
            <a:endParaRPr lang="pt-PT" sz="1800" dirty="0">
              <a:latin typeface="+mj-lt"/>
            </a:endParaRPr>
          </a:p>
          <a:p>
            <a:pPr>
              <a:buFont typeface="Wingdings" pitchFamily="2" charset="2"/>
              <a:buChar char="Ø"/>
            </a:pPr>
            <a:endParaRPr lang="pt-PT" sz="1800" dirty="0" smtClean="0">
              <a:latin typeface="+mj-lt"/>
            </a:endParaRPr>
          </a:p>
          <a:p>
            <a:pPr lvl="1">
              <a:buFont typeface="Wingdings" pitchFamily="2" charset="2"/>
              <a:buChar char="Ø"/>
            </a:pPr>
            <a:r>
              <a:rPr lang="pt-PT" sz="1800" dirty="0" smtClean="0">
                <a:latin typeface="+mj-lt"/>
              </a:rPr>
              <a:t>Interesses públicos podem ser transferidos para outras pessoas colectivas de direito público (institutos públicos e associações públicas) de fins singulares, especialmente incumbidas de assegurar tais interesses</a:t>
            </a:r>
            <a:r>
              <a:rPr lang="pt-PT" sz="1800" dirty="0">
                <a:latin typeface="+mj-lt"/>
              </a:rPr>
              <a:t>.</a:t>
            </a:r>
            <a:endParaRPr lang="pt-PT" sz="1800" dirty="0" smtClean="0">
              <a:latin typeface="+mj-lt"/>
            </a:endParaRPr>
          </a:p>
          <a:p>
            <a:pPr marL="0" indent="0">
              <a:buNone/>
            </a:pPr>
            <a:endParaRPr lang="pt-PT" sz="1800" dirty="0">
              <a:latin typeface="+mj-lt"/>
            </a:endParaRPr>
          </a:p>
          <a:p>
            <a:pPr lvl="1">
              <a:buFont typeface="Wingdings" pitchFamily="2" charset="2"/>
              <a:buChar char="Ø"/>
            </a:pPr>
            <a:r>
              <a:rPr lang="pt-PT" sz="1800" dirty="0" smtClean="0">
                <a:latin typeface="+mj-lt"/>
              </a:rPr>
              <a:t>Consiste na transferência do poder do centro para a periferia</a:t>
            </a:r>
          </a:p>
          <a:p>
            <a:pPr marL="0" indent="0">
              <a:buNone/>
            </a:pPr>
            <a:endParaRPr lang="pt-PT" sz="1800" dirty="0">
              <a:latin typeface="+mj-lt"/>
            </a:endParaRPr>
          </a:p>
          <a:p>
            <a:pPr marL="0" indent="0">
              <a:buNone/>
            </a:pPr>
            <a:r>
              <a:rPr lang="pt-PT" sz="1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mj-lt"/>
              </a:rPr>
              <a:t>Três modalidades</a:t>
            </a:r>
          </a:p>
          <a:p>
            <a:pPr marL="0" indent="0">
              <a:buNone/>
            </a:pPr>
            <a:endParaRPr lang="pt-PT" sz="1800" dirty="0">
              <a:latin typeface="+mj-lt"/>
            </a:endParaRPr>
          </a:p>
          <a:p>
            <a:pPr lvl="1">
              <a:buFont typeface="Wingdings" pitchFamily="2" charset="2"/>
              <a:buChar char="q"/>
            </a:pPr>
            <a:r>
              <a:rPr lang="pt-PT" sz="1800" b="1" dirty="0" smtClean="0">
                <a:solidFill>
                  <a:srgbClr val="C00000"/>
                </a:solidFill>
                <a:latin typeface="+mj-lt"/>
              </a:rPr>
              <a:t>Administrativa</a:t>
            </a:r>
            <a:r>
              <a:rPr lang="pt-PT" sz="1800" dirty="0" smtClean="0">
                <a:latin typeface="+mj-lt"/>
              </a:rPr>
              <a:t>: Transferência de responsabilidade administrativa central para departamentos regionais</a:t>
            </a:r>
          </a:p>
          <a:p>
            <a:pPr lvl="1">
              <a:buFont typeface="Wingdings" pitchFamily="2" charset="2"/>
              <a:buChar char="q"/>
            </a:pPr>
            <a:r>
              <a:rPr lang="pt-PT" sz="1800" b="1" dirty="0" smtClean="0">
                <a:solidFill>
                  <a:srgbClr val="C00000"/>
                </a:solidFill>
                <a:latin typeface="+mj-lt"/>
              </a:rPr>
              <a:t>Executiva</a:t>
            </a:r>
            <a:r>
              <a:rPr lang="pt-PT" sz="1800" dirty="0" smtClean="0">
                <a:latin typeface="+mj-lt"/>
              </a:rPr>
              <a:t>: Transferência da competências do Governo central para o Governo regional</a:t>
            </a:r>
          </a:p>
          <a:p>
            <a:pPr lvl="1">
              <a:buFont typeface="Wingdings" pitchFamily="2" charset="2"/>
              <a:buChar char="q"/>
            </a:pPr>
            <a:r>
              <a:rPr lang="pt-PT" sz="1800" b="1" dirty="0" smtClean="0">
                <a:solidFill>
                  <a:srgbClr val="C00000"/>
                </a:solidFill>
                <a:latin typeface="+mj-lt"/>
              </a:rPr>
              <a:t>Legislativa</a:t>
            </a:r>
            <a:r>
              <a:rPr lang="pt-PT" sz="1800" dirty="0" smtClean="0">
                <a:latin typeface="+mj-lt"/>
              </a:rPr>
              <a:t>: Transferência de competências legislativas nacionais para as Assembleias regionais.</a:t>
            </a:r>
            <a:endParaRPr lang="pt-PT" sz="1800" dirty="0">
              <a:latin typeface="+mj-lt"/>
            </a:endParaRPr>
          </a:p>
        </p:txBody>
      </p:sp>
      <p:sp>
        <p:nvSpPr>
          <p:cNvPr id="4" name="Marcador de Posição do Rodapé 3"/>
          <p:cNvSpPr>
            <a:spLocks noGrp="1"/>
          </p:cNvSpPr>
          <p:nvPr>
            <p:ph type="ftr" sz="quarter" idx="11"/>
          </p:nvPr>
        </p:nvSpPr>
        <p:spPr/>
        <p:txBody>
          <a:bodyPr/>
          <a:lstStyle/>
          <a:p>
            <a:r>
              <a:rPr lang="pt-PT" smtClean="0"/>
              <a:t>7ª AULA</a:t>
            </a:r>
            <a:endParaRPr lang="pt-PT"/>
          </a:p>
        </p:txBody>
      </p:sp>
    </p:spTree>
    <p:extLst>
      <p:ext uri="{BB962C8B-B14F-4D97-AF65-F5344CB8AC3E}">
        <p14:creationId xmlns:p14="http://schemas.microsoft.com/office/powerpoint/2010/main" xmlns="" val="14033288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Posição de Conteúdo 4"/>
          <p:cNvSpPr>
            <a:spLocks noGrp="1"/>
          </p:cNvSpPr>
          <p:nvPr>
            <p:ph idx="1"/>
          </p:nvPr>
        </p:nvSpPr>
        <p:spPr>
          <a:xfrm>
            <a:off x="457200" y="764704"/>
            <a:ext cx="8229600" cy="5407813"/>
          </a:xfrm>
        </p:spPr>
        <p:txBody>
          <a:bodyPr>
            <a:normAutofit/>
          </a:bodyPr>
          <a:lstStyle/>
          <a:p>
            <a:pPr>
              <a:buNone/>
            </a:pPr>
            <a:r>
              <a:rPr lang="pt-PT" sz="1800" b="1" dirty="0" smtClean="0">
                <a:solidFill>
                  <a:schemeClr val="accent2">
                    <a:lumMod val="60000"/>
                    <a:lumOff val="40000"/>
                  </a:schemeClr>
                </a:solidFill>
                <a:effectLst>
                  <a:outerShdw blurRad="38100" dist="38100" dir="2700000" algn="tl">
                    <a:srgbClr val="000000">
                      <a:alpha val="43137"/>
                    </a:srgbClr>
                  </a:outerShdw>
                </a:effectLst>
                <a:latin typeface="+mj-lt"/>
              </a:rPr>
              <a:t>Bibliografia Complementar</a:t>
            </a:r>
          </a:p>
          <a:p>
            <a:endParaRPr lang="pt-PT" sz="1800" dirty="0" smtClean="0">
              <a:latin typeface="+mj-lt"/>
            </a:endParaRPr>
          </a:p>
          <a:p>
            <a:endParaRPr lang="pt-PT" sz="1800" dirty="0" smtClean="0">
              <a:latin typeface="+mj-lt"/>
            </a:endParaRPr>
          </a:p>
          <a:p>
            <a:pPr lvl="1"/>
            <a:r>
              <a:rPr lang="en-US" sz="1800" b="1" dirty="0" smtClean="0">
                <a:latin typeface="+mj-lt"/>
              </a:rPr>
              <a:t>CHEVALIER</a:t>
            </a:r>
            <a:r>
              <a:rPr lang="en-US" sz="1800" dirty="0" smtClean="0">
                <a:latin typeface="+mj-lt"/>
              </a:rPr>
              <a:t>, Jacques - </a:t>
            </a:r>
            <a:r>
              <a:rPr lang="en-US" sz="1800" i="1" u="sng" dirty="0" smtClean="0">
                <a:latin typeface="+mj-lt"/>
              </a:rPr>
              <a:t>Science Administrative</a:t>
            </a:r>
            <a:r>
              <a:rPr lang="en-US" sz="1800" dirty="0" smtClean="0">
                <a:latin typeface="+mj-lt"/>
              </a:rPr>
              <a:t>, 2. Ed., Paris: PUF, 1994</a:t>
            </a:r>
          </a:p>
          <a:p>
            <a:pPr lvl="1"/>
            <a:endParaRPr lang="en-US" sz="1800" dirty="0" smtClean="0">
              <a:latin typeface="+mj-lt"/>
            </a:endParaRPr>
          </a:p>
          <a:p>
            <a:pPr lvl="1"/>
            <a:r>
              <a:rPr lang="en-US" sz="1800" b="1" dirty="0" smtClean="0">
                <a:latin typeface="+mj-lt"/>
              </a:rPr>
              <a:t>CAUPERS</a:t>
            </a:r>
            <a:r>
              <a:rPr lang="en-US" sz="1800" dirty="0" smtClean="0">
                <a:latin typeface="+mj-lt"/>
              </a:rPr>
              <a:t>, </a:t>
            </a:r>
            <a:r>
              <a:rPr lang="en-US" sz="1800" dirty="0" err="1" smtClean="0">
                <a:latin typeface="+mj-lt"/>
              </a:rPr>
              <a:t>João</a:t>
            </a:r>
            <a:r>
              <a:rPr lang="en-US" sz="1800" dirty="0" smtClean="0">
                <a:latin typeface="+mj-lt"/>
              </a:rPr>
              <a:t> - </a:t>
            </a:r>
            <a:r>
              <a:rPr lang="en-US" sz="1800" i="1" u="sng" dirty="0" smtClean="0">
                <a:latin typeface="+mj-lt"/>
              </a:rPr>
              <a:t>A </a:t>
            </a:r>
            <a:r>
              <a:rPr lang="en-US" sz="1800" i="1" u="sng" dirty="0" err="1" smtClean="0">
                <a:latin typeface="+mj-lt"/>
              </a:rPr>
              <a:t>Administração</a:t>
            </a:r>
            <a:r>
              <a:rPr lang="en-US" sz="1800" i="1" u="sng" dirty="0" smtClean="0">
                <a:latin typeface="+mj-lt"/>
              </a:rPr>
              <a:t> </a:t>
            </a:r>
            <a:r>
              <a:rPr lang="en-US" sz="1800" i="1" u="sng" dirty="0" err="1" smtClean="0">
                <a:latin typeface="+mj-lt"/>
              </a:rPr>
              <a:t>Periférica</a:t>
            </a:r>
            <a:r>
              <a:rPr lang="en-US" sz="1800" i="1" u="sng" dirty="0" smtClean="0">
                <a:latin typeface="+mj-lt"/>
              </a:rPr>
              <a:t> do Estado: </a:t>
            </a:r>
            <a:r>
              <a:rPr lang="en-US" sz="1800" i="1" u="sng" dirty="0" err="1" smtClean="0">
                <a:latin typeface="+mj-lt"/>
              </a:rPr>
              <a:t>Estudo</a:t>
            </a:r>
            <a:r>
              <a:rPr lang="en-US" sz="1800" i="1" u="sng" dirty="0" smtClean="0">
                <a:latin typeface="+mj-lt"/>
              </a:rPr>
              <a:t> de </a:t>
            </a:r>
            <a:r>
              <a:rPr lang="en-US" sz="1800" i="1" u="sng" dirty="0" err="1" smtClean="0">
                <a:latin typeface="+mj-lt"/>
              </a:rPr>
              <a:t>Ciência</a:t>
            </a:r>
            <a:r>
              <a:rPr lang="en-US" sz="1800" i="1" u="sng" dirty="0" smtClean="0">
                <a:latin typeface="+mj-lt"/>
              </a:rPr>
              <a:t> </a:t>
            </a:r>
            <a:r>
              <a:rPr lang="en-US" sz="1800" i="1" u="sng" dirty="0" err="1" smtClean="0">
                <a:latin typeface="+mj-lt"/>
              </a:rPr>
              <a:t>da</a:t>
            </a:r>
            <a:r>
              <a:rPr lang="en-US" sz="1800" i="1" u="sng" dirty="0" smtClean="0">
                <a:latin typeface="+mj-lt"/>
              </a:rPr>
              <a:t> </a:t>
            </a:r>
            <a:r>
              <a:rPr lang="en-US" sz="1800" i="1" u="sng" dirty="0" err="1" smtClean="0">
                <a:latin typeface="+mj-lt"/>
              </a:rPr>
              <a:t>Administração</a:t>
            </a:r>
            <a:r>
              <a:rPr lang="en-US" sz="1800" dirty="0" smtClean="0">
                <a:latin typeface="+mj-lt"/>
              </a:rPr>
              <a:t>. </a:t>
            </a:r>
            <a:r>
              <a:rPr lang="en-US" sz="1800" dirty="0" err="1" smtClean="0">
                <a:latin typeface="+mj-lt"/>
              </a:rPr>
              <a:t>Lisboa</a:t>
            </a:r>
            <a:r>
              <a:rPr lang="en-US" sz="1800" dirty="0" smtClean="0">
                <a:latin typeface="+mj-lt"/>
              </a:rPr>
              <a:t>: Ed. </a:t>
            </a:r>
            <a:r>
              <a:rPr lang="en-US" sz="1800" dirty="0" err="1" smtClean="0">
                <a:latin typeface="+mj-lt"/>
              </a:rPr>
              <a:t>Notícias</a:t>
            </a:r>
            <a:r>
              <a:rPr lang="en-US" sz="1800" dirty="0" smtClean="0">
                <a:latin typeface="+mj-lt"/>
              </a:rPr>
              <a:t>, 1994</a:t>
            </a:r>
          </a:p>
          <a:p>
            <a:pPr lvl="1"/>
            <a:endParaRPr lang="en-US" sz="1800" dirty="0" smtClean="0">
              <a:latin typeface="+mj-lt"/>
            </a:endParaRPr>
          </a:p>
          <a:p>
            <a:pPr lvl="1"/>
            <a:r>
              <a:rPr lang="en-US" sz="1800" b="1" dirty="0" smtClean="0">
                <a:latin typeface="+mj-lt"/>
              </a:rPr>
              <a:t>SILVESTRE, Hugo C.</a:t>
            </a:r>
            <a:r>
              <a:rPr lang="en-US" sz="1800" dirty="0" smtClean="0">
                <a:latin typeface="+mj-lt"/>
              </a:rPr>
              <a:t> – </a:t>
            </a:r>
            <a:r>
              <a:rPr lang="en-US" sz="1800" i="1" u="sng" dirty="0" err="1" smtClean="0">
                <a:latin typeface="+mj-lt"/>
              </a:rPr>
              <a:t>Gestão</a:t>
            </a:r>
            <a:r>
              <a:rPr lang="en-US" sz="1800" i="1" u="sng" dirty="0" smtClean="0">
                <a:latin typeface="+mj-lt"/>
              </a:rPr>
              <a:t> </a:t>
            </a:r>
            <a:r>
              <a:rPr lang="en-US" sz="1800" i="1" u="sng" dirty="0" err="1" smtClean="0">
                <a:latin typeface="+mj-lt"/>
              </a:rPr>
              <a:t>Pública</a:t>
            </a:r>
            <a:r>
              <a:rPr lang="en-US" sz="1800" i="1" u="sng" dirty="0" smtClean="0">
                <a:latin typeface="+mj-lt"/>
              </a:rPr>
              <a:t>. </a:t>
            </a:r>
            <a:r>
              <a:rPr lang="en-US" sz="1800" i="1" u="sng" dirty="0" err="1" smtClean="0">
                <a:latin typeface="+mj-lt"/>
              </a:rPr>
              <a:t>Modelos</a:t>
            </a:r>
            <a:r>
              <a:rPr lang="en-US" sz="1800" i="1" u="sng" dirty="0" smtClean="0">
                <a:latin typeface="+mj-lt"/>
              </a:rPr>
              <a:t> de </a:t>
            </a:r>
            <a:r>
              <a:rPr lang="en-US" sz="1800" i="1" u="sng" dirty="0" err="1" smtClean="0">
                <a:latin typeface="+mj-lt"/>
              </a:rPr>
              <a:t>Prestação</a:t>
            </a:r>
            <a:r>
              <a:rPr lang="en-US" sz="1800" i="1" u="sng" dirty="0" smtClean="0">
                <a:latin typeface="+mj-lt"/>
              </a:rPr>
              <a:t> no </a:t>
            </a:r>
            <a:r>
              <a:rPr lang="en-US" sz="1800" i="1" u="sng" dirty="0" err="1" smtClean="0">
                <a:latin typeface="+mj-lt"/>
              </a:rPr>
              <a:t>Serviço</a:t>
            </a:r>
            <a:r>
              <a:rPr lang="en-US" sz="1800" i="1" u="sng" dirty="0" smtClean="0">
                <a:latin typeface="+mj-lt"/>
              </a:rPr>
              <a:t> </a:t>
            </a:r>
            <a:r>
              <a:rPr lang="en-US" sz="1800" i="1" u="sng" dirty="0" err="1" smtClean="0">
                <a:latin typeface="+mj-lt"/>
              </a:rPr>
              <a:t>Público</a:t>
            </a:r>
            <a:r>
              <a:rPr lang="en-US" sz="1800" dirty="0" smtClean="0">
                <a:latin typeface="+mj-lt"/>
              </a:rPr>
              <a:t>. </a:t>
            </a:r>
            <a:r>
              <a:rPr lang="en-US" sz="1800" dirty="0" err="1" smtClean="0">
                <a:latin typeface="+mj-lt"/>
              </a:rPr>
              <a:t>Lisboa</a:t>
            </a:r>
            <a:r>
              <a:rPr lang="en-US" sz="1800" dirty="0" smtClean="0">
                <a:latin typeface="+mj-lt"/>
              </a:rPr>
              <a:t>: </a:t>
            </a:r>
            <a:r>
              <a:rPr lang="en-US" sz="1800" dirty="0" err="1" smtClean="0">
                <a:latin typeface="+mj-lt"/>
              </a:rPr>
              <a:t>Escolar</a:t>
            </a:r>
            <a:r>
              <a:rPr lang="en-US" sz="1800" dirty="0" smtClean="0">
                <a:latin typeface="+mj-lt"/>
              </a:rPr>
              <a:t> </a:t>
            </a:r>
            <a:r>
              <a:rPr lang="en-US" sz="1800" dirty="0" err="1" smtClean="0">
                <a:latin typeface="+mj-lt"/>
              </a:rPr>
              <a:t>Editora</a:t>
            </a:r>
            <a:r>
              <a:rPr lang="en-US" sz="1800" dirty="0" smtClean="0">
                <a:latin typeface="+mj-lt"/>
              </a:rPr>
              <a:t>, 2010</a:t>
            </a:r>
          </a:p>
          <a:p>
            <a:pPr lvl="1"/>
            <a:endParaRPr lang="en-US" sz="1800" dirty="0" smtClean="0">
              <a:latin typeface="+mj-lt"/>
            </a:endParaRPr>
          </a:p>
        </p:txBody>
      </p:sp>
      <p:sp>
        <p:nvSpPr>
          <p:cNvPr id="4" name="Marcador de Posição do Rodapé 3"/>
          <p:cNvSpPr>
            <a:spLocks noGrp="1"/>
          </p:cNvSpPr>
          <p:nvPr>
            <p:ph type="ftr" sz="quarter" idx="11"/>
          </p:nvPr>
        </p:nvSpPr>
        <p:spPr/>
        <p:txBody>
          <a:bodyPr/>
          <a:lstStyle/>
          <a:p>
            <a:r>
              <a:rPr lang="pt-PT" smtClean="0"/>
              <a:t>7ª AULA</a:t>
            </a:r>
            <a:endParaRPr lang="pt-P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67544" y="476672"/>
            <a:ext cx="8229600" cy="5767853"/>
          </a:xfrm>
        </p:spPr>
        <p:txBody>
          <a:bodyPr>
            <a:normAutofit/>
          </a:bodyPr>
          <a:lstStyle/>
          <a:p>
            <a:pPr>
              <a:buFont typeface="Wingdings" pitchFamily="2" charset="2"/>
              <a:buChar char="q"/>
            </a:pPr>
            <a:endParaRPr lang="pt-PT" sz="1800" b="1" dirty="0" smtClean="0">
              <a:solidFill>
                <a:srgbClr val="FFC000"/>
              </a:solidFill>
              <a:latin typeface="Bernard MT Condensed" pitchFamily="18" charset="0"/>
            </a:endParaRPr>
          </a:p>
          <a:p>
            <a:pPr marL="1197864" lvl="5" indent="0">
              <a:buNone/>
            </a:pPr>
            <a:r>
              <a:rPr lang="pt-PT" sz="1600" b="1" dirty="0" smtClean="0">
                <a:solidFill>
                  <a:srgbClr val="FFC000"/>
                </a:solidFill>
                <a:latin typeface="Bernard MT Condensed" pitchFamily="18" charset="0"/>
              </a:rPr>
              <a:t>                                              </a:t>
            </a:r>
          </a:p>
          <a:p>
            <a:pPr marL="0" indent="0">
              <a:buNone/>
            </a:pPr>
            <a:r>
              <a:rPr lang="pt-PT" sz="1600" b="1" dirty="0">
                <a:solidFill>
                  <a:srgbClr val="FFC000"/>
                </a:solidFill>
                <a:latin typeface="Bernard MT Condensed" pitchFamily="18" charset="0"/>
              </a:rPr>
              <a:t> </a:t>
            </a:r>
            <a:r>
              <a:rPr lang="pt-PT" sz="1600" b="1" dirty="0" smtClean="0">
                <a:solidFill>
                  <a:srgbClr val="FFC000"/>
                </a:solidFill>
                <a:latin typeface="Bernard MT Condensed" pitchFamily="18" charset="0"/>
              </a:rPr>
              <a:t>                                                                	  </a:t>
            </a:r>
            <a:r>
              <a:rPr lang="pt-PT" sz="1600" b="1" dirty="0" smtClean="0">
                <a:solidFill>
                  <a:schemeClr val="accent3">
                    <a:lumMod val="75000"/>
                  </a:schemeClr>
                </a:solidFill>
                <a:latin typeface="Bernard MT Condensed" pitchFamily="18" charset="0"/>
              </a:rPr>
              <a:t>Regulamentação</a:t>
            </a:r>
          </a:p>
          <a:p>
            <a:pPr marL="1746504" lvl="8" indent="0">
              <a:buNone/>
            </a:pPr>
            <a:r>
              <a:rPr lang="pt-PT" sz="1600" b="1" dirty="0">
                <a:latin typeface="Bernard MT Condensed" pitchFamily="18" charset="0"/>
              </a:rPr>
              <a:t> </a:t>
            </a:r>
            <a:r>
              <a:rPr lang="pt-PT" sz="1600" b="1" dirty="0" smtClean="0">
                <a:latin typeface="Bernard MT Condensed" pitchFamily="18" charset="0"/>
              </a:rPr>
              <a:t>      Interesse nacional</a:t>
            </a:r>
            <a:endParaRPr lang="pt-PT" sz="1600" b="1" dirty="0">
              <a:latin typeface="Bernard MT Condensed" pitchFamily="18" charset="0"/>
            </a:endParaRPr>
          </a:p>
          <a:p>
            <a:pPr marL="411480" lvl="1" indent="0">
              <a:buNone/>
            </a:pPr>
            <a:r>
              <a:rPr lang="pt-PT" sz="1600" b="1" dirty="0" smtClean="0">
                <a:solidFill>
                  <a:srgbClr val="FFC000"/>
                </a:solidFill>
                <a:latin typeface="Bernard MT Condensed" pitchFamily="18" charset="0"/>
              </a:rPr>
              <a:t>                                                                    </a:t>
            </a:r>
            <a:r>
              <a:rPr lang="pt-PT" sz="1600" b="1" dirty="0" smtClean="0">
                <a:solidFill>
                  <a:schemeClr val="accent3">
                    <a:lumMod val="75000"/>
                  </a:schemeClr>
                </a:solidFill>
                <a:latin typeface="Bernard MT Condensed" pitchFamily="18" charset="0"/>
              </a:rPr>
              <a:t>Segurança</a:t>
            </a:r>
            <a:r>
              <a:rPr lang="pt-PT" sz="1600" b="1" dirty="0" smtClean="0">
                <a:solidFill>
                  <a:srgbClr val="FFC000"/>
                </a:solidFill>
                <a:latin typeface="Bernard MT Condensed" pitchFamily="18" charset="0"/>
              </a:rPr>
              <a:t>                                       </a:t>
            </a:r>
          </a:p>
          <a:p>
            <a:pPr>
              <a:buFont typeface="Wingdings" pitchFamily="2" charset="2"/>
              <a:buChar char="q"/>
            </a:pPr>
            <a:endParaRPr lang="pt-PT" sz="1600" b="1" dirty="0">
              <a:solidFill>
                <a:srgbClr val="FFC000"/>
              </a:solidFill>
              <a:latin typeface="Bernard MT Condensed" pitchFamily="18" charset="0"/>
            </a:endParaRPr>
          </a:p>
          <a:p>
            <a:pPr>
              <a:buFont typeface="Wingdings" pitchFamily="2" charset="2"/>
              <a:buChar char="q"/>
            </a:pPr>
            <a:r>
              <a:rPr lang="pt-PT" sz="1600" b="1" dirty="0" smtClean="0">
                <a:solidFill>
                  <a:srgbClr val="7030A0"/>
                </a:solidFill>
                <a:latin typeface="Bernard MT Condensed" pitchFamily="18" charset="0"/>
              </a:rPr>
              <a:t>Missões técnicas</a:t>
            </a:r>
          </a:p>
          <a:p>
            <a:pPr marL="0" indent="0">
              <a:buNone/>
            </a:pPr>
            <a:r>
              <a:rPr lang="pt-PT" sz="1600" b="1" dirty="0" smtClean="0">
                <a:solidFill>
                  <a:srgbClr val="FFC000"/>
                </a:solidFill>
                <a:latin typeface="Bernard MT Condensed" pitchFamily="18" charset="0"/>
              </a:rPr>
              <a:t>				        </a:t>
            </a:r>
            <a:r>
              <a:rPr lang="pt-PT" sz="1600" b="1" dirty="0" smtClean="0">
                <a:solidFill>
                  <a:schemeClr val="accent3">
                    <a:lumMod val="75000"/>
                  </a:schemeClr>
                </a:solidFill>
                <a:latin typeface="Bernard MT Condensed" pitchFamily="18" charset="0"/>
              </a:rPr>
              <a:t>Económicas</a:t>
            </a:r>
            <a:endParaRPr lang="pt-PT" sz="1600" b="1" dirty="0">
              <a:solidFill>
                <a:schemeClr val="accent3">
                  <a:lumMod val="75000"/>
                </a:schemeClr>
              </a:solidFill>
              <a:latin typeface="Bernard MT Condensed" pitchFamily="18" charset="0"/>
            </a:endParaRPr>
          </a:p>
          <a:p>
            <a:pPr marL="0" indent="0">
              <a:buNone/>
            </a:pPr>
            <a:r>
              <a:rPr lang="pt-PT" sz="1600" b="1" dirty="0" smtClean="0">
                <a:solidFill>
                  <a:srgbClr val="FFC000"/>
                </a:solidFill>
                <a:latin typeface="Bernard MT Condensed" pitchFamily="18" charset="0"/>
              </a:rPr>
              <a:t>		     </a:t>
            </a:r>
            <a:r>
              <a:rPr lang="pt-PT" sz="1600" b="1" dirty="0" smtClean="0">
                <a:latin typeface="Bernard MT Condensed" pitchFamily="18" charset="0"/>
              </a:rPr>
              <a:t>Execução e gestão</a:t>
            </a:r>
          </a:p>
          <a:p>
            <a:pPr marL="0" indent="0">
              <a:buNone/>
            </a:pPr>
            <a:r>
              <a:rPr lang="pt-PT" sz="1600" b="1" dirty="0">
                <a:solidFill>
                  <a:srgbClr val="FFC000"/>
                </a:solidFill>
                <a:latin typeface="Bernard MT Condensed" pitchFamily="18" charset="0"/>
              </a:rPr>
              <a:t> </a:t>
            </a:r>
            <a:r>
              <a:rPr lang="pt-PT" sz="1600" b="1" dirty="0" smtClean="0">
                <a:solidFill>
                  <a:srgbClr val="FFC000"/>
                </a:solidFill>
                <a:latin typeface="Bernard MT Condensed" pitchFamily="18" charset="0"/>
              </a:rPr>
              <a:t>                                                                                 </a:t>
            </a:r>
            <a:r>
              <a:rPr lang="pt-PT" sz="1600" b="1" dirty="0" smtClean="0">
                <a:solidFill>
                  <a:schemeClr val="accent3">
                    <a:lumMod val="75000"/>
                  </a:schemeClr>
                </a:solidFill>
                <a:latin typeface="Bernard MT Condensed" pitchFamily="18" charset="0"/>
              </a:rPr>
              <a:t>Social</a:t>
            </a:r>
          </a:p>
          <a:p>
            <a:pPr marL="0" indent="0">
              <a:buNone/>
            </a:pPr>
            <a:endParaRPr lang="pt-PT" sz="1600" b="1" dirty="0">
              <a:solidFill>
                <a:srgbClr val="FFC000"/>
              </a:solidFill>
              <a:latin typeface="Bernard MT Condensed" pitchFamily="18" charset="0"/>
            </a:endParaRPr>
          </a:p>
          <a:p>
            <a:pPr marL="0" indent="0">
              <a:buNone/>
            </a:pPr>
            <a:r>
              <a:rPr lang="pt-PT" sz="1600" b="1" dirty="0" smtClean="0">
                <a:solidFill>
                  <a:srgbClr val="FFC000"/>
                </a:solidFill>
                <a:latin typeface="Bernard MT Condensed" pitchFamily="18" charset="0"/>
              </a:rPr>
              <a:t>			       </a:t>
            </a:r>
            <a:r>
              <a:rPr lang="pt-PT" sz="1600" b="1" dirty="0" smtClean="0">
                <a:solidFill>
                  <a:schemeClr val="accent2">
                    <a:lumMod val="75000"/>
                  </a:schemeClr>
                </a:solidFill>
                <a:latin typeface="Bernard MT Condensed" pitchFamily="18" charset="0"/>
              </a:rPr>
              <a:t>Previsão</a:t>
            </a:r>
          </a:p>
          <a:p>
            <a:pPr marL="0" indent="0">
              <a:buNone/>
            </a:pPr>
            <a:r>
              <a:rPr lang="pt-PT" sz="1600" b="1" dirty="0" smtClean="0">
                <a:solidFill>
                  <a:srgbClr val="FFC000"/>
                </a:solidFill>
                <a:latin typeface="Bernard MT Condensed" pitchFamily="18" charset="0"/>
              </a:rPr>
              <a:t>		  </a:t>
            </a:r>
            <a:r>
              <a:rPr lang="pt-PT" sz="1600" b="1" dirty="0" smtClean="0">
                <a:latin typeface="Bernard MT Condensed" pitchFamily="18" charset="0"/>
              </a:rPr>
              <a:t>Concepção</a:t>
            </a:r>
          </a:p>
          <a:p>
            <a:pPr marL="0" indent="0">
              <a:buNone/>
            </a:pPr>
            <a:r>
              <a:rPr lang="pt-PT" sz="1600" b="1" dirty="0" smtClean="0">
                <a:solidFill>
                  <a:srgbClr val="FFC000"/>
                </a:solidFill>
                <a:latin typeface="Bernard MT Condensed" pitchFamily="18" charset="0"/>
              </a:rPr>
              <a:t>                                                               </a:t>
            </a:r>
            <a:r>
              <a:rPr lang="pt-PT" sz="1600" b="1" dirty="0" smtClean="0">
                <a:solidFill>
                  <a:schemeClr val="accent2">
                    <a:lumMod val="75000"/>
                  </a:schemeClr>
                </a:solidFill>
                <a:latin typeface="Bernard MT Condensed" pitchFamily="18" charset="0"/>
              </a:rPr>
              <a:t>Organização</a:t>
            </a:r>
            <a:endParaRPr lang="pt-PT" sz="1600" b="1" dirty="0">
              <a:solidFill>
                <a:schemeClr val="accent2">
                  <a:lumMod val="75000"/>
                </a:schemeClr>
              </a:solidFill>
              <a:latin typeface="Bernard MT Condensed" pitchFamily="18" charset="0"/>
            </a:endParaRPr>
          </a:p>
          <a:p>
            <a:pPr marL="0" indent="0">
              <a:buNone/>
            </a:pPr>
            <a:r>
              <a:rPr lang="pt-PT" sz="1600" b="1" dirty="0" smtClean="0">
                <a:solidFill>
                  <a:srgbClr val="FFC000"/>
                </a:solidFill>
                <a:latin typeface="Bernard MT Condensed" pitchFamily="18" charset="0"/>
              </a:rPr>
              <a:t>                                               </a:t>
            </a:r>
          </a:p>
          <a:p>
            <a:pPr>
              <a:buFont typeface="Wingdings" pitchFamily="2" charset="2"/>
              <a:buChar char="q"/>
            </a:pPr>
            <a:r>
              <a:rPr lang="pt-PT" sz="1600" b="1" dirty="0" smtClean="0">
                <a:solidFill>
                  <a:srgbClr val="7030A0"/>
                </a:solidFill>
                <a:latin typeface="Bernard MT Condensed" pitchFamily="18" charset="0"/>
              </a:rPr>
              <a:t>Missões Gerais</a:t>
            </a:r>
          </a:p>
          <a:p>
            <a:pPr marL="0" indent="0">
              <a:buNone/>
            </a:pPr>
            <a:r>
              <a:rPr lang="pt-PT" sz="1600" b="1" dirty="0" smtClean="0">
                <a:solidFill>
                  <a:srgbClr val="FFC000"/>
                </a:solidFill>
                <a:latin typeface="Bernard MT Condensed" pitchFamily="18" charset="0"/>
              </a:rPr>
              <a:t>			    </a:t>
            </a:r>
            <a:r>
              <a:rPr lang="pt-PT" sz="1600" b="1" dirty="0" smtClean="0">
                <a:solidFill>
                  <a:schemeClr val="accent2">
                    <a:lumMod val="75000"/>
                  </a:schemeClr>
                </a:solidFill>
                <a:latin typeface="Bernard MT Condensed" pitchFamily="18" charset="0"/>
              </a:rPr>
              <a:t>Comando</a:t>
            </a:r>
          </a:p>
          <a:p>
            <a:pPr marL="0" indent="0">
              <a:buNone/>
            </a:pPr>
            <a:r>
              <a:rPr lang="pt-PT" sz="1600" b="1" dirty="0">
                <a:solidFill>
                  <a:srgbClr val="FFC000"/>
                </a:solidFill>
                <a:latin typeface="Bernard MT Condensed" pitchFamily="18" charset="0"/>
              </a:rPr>
              <a:t>	</a:t>
            </a:r>
            <a:r>
              <a:rPr lang="pt-PT" sz="1600" b="1" dirty="0" smtClean="0">
                <a:solidFill>
                  <a:srgbClr val="FFC000"/>
                </a:solidFill>
                <a:latin typeface="Bernard MT Condensed" pitchFamily="18" charset="0"/>
              </a:rPr>
              <a:t>	   </a:t>
            </a:r>
            <a:r>
              <a:rPr lang="pt-PT" sz="1600" b="1" dirty="0" smtClean="0">
                <a:latin typeface="Bernard MT Condensed" pitchFamily="18" charset="0"/>
              </a:rPr>
              <a:t>Direcção</a:t>
            </a:r>
          </a:p>
          <a:p>
            <a:pPr marL="0" indent="0">
              <a:buNone/>
            </a:pPr>
            <a:r>
              <a:rPr lang="pt-PT" sz="1600" b="1" dirty="0">
                <a:solidFill>
                  <a:srgbClr val="FFC000"/>
                </a:solidFill>
                <a:latin typeface="Bernard MT Condensed" pitchFamily="18" charset="0"/>
              </a:rPr>
              <a:t>	</a:t>
            </a:r>
            <a:r>
              <a:rPr lang="pt-PT" sz="1600" b="1" dirty="0" smtClean="0">
                <a:solidFill>
                  <a:srgbClr val="FFC000"/>
                </a:solidFill>
                <a:latin typeface="Bernard MT Condensed" pitchFamily="18" charset="0"/>
              </a:rPr>
              <a:t>		     </a:t>
            </a:r>
            <a:r>
              <a:rPr lang="pt-PT" sz="1600" b="1" dirty="0" smtClean="0">
                <a:solidFill>
                  <a:schemeClr val="accent2">
                    <a:lumMod val="75000"/>
                  </a:schemeClr>
                </a:solidFill>
                <a:latin typeface="Bernard MT Condensed" pitchFamily="18" charset="0"/>
              </a:rPr>
              <a:t>Controlo</a:t>
            </a:r>
          </a:p>
        </p:txBody>
      </p:sp>
      <p:sp>
        <p:nvSpPr>
          <p:cNvPr id="4" name="Marcador de Posição do Rodapé 3"/>
          <p:cNvSpPr>
            <a:spLocks noGrp="1"/>
          </p:cNvSpPr>
          <p:nvPr>
            <p:ph type="ftr" sz="quarter" idx="11"/>
          </p:nvPr>
        </p:nvSpPr>
        <p:spPr/>
        <p:txBody>
          <a:bodyPr/>
          <a:lstStyle/>
          <a:p>
            <a:r>
              <a:rPr lang="pt-PT" smtClean="0"/>
              <a:t>7ª AULA</a:t>
            </a:r>
            <a:endParaRPr lang="pt-PT"/>
          </a:p>
        </p:txBody>
      </p:sp>
      <p:sp>
        <p:nvSpPr>
          <p:cNvPr id="2" name="Chaveta à esquerda 1"/>
          <p:cNvSpPr/>
          <p:nvPr/>
        </p:nvSpPr>
        <p:spPr>
          <a:xfrm>
            <a:off x="4104520" y="992920"/>
            <a:ext cx="280649" cy="100811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PT"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Chaveta à esquerda 4"/>
          <p:cNvSpPr/>
          <p:nvPr/>
        </p:nvSpPr>
        <p:spPr>
          <a:xfrm>
            <a:off x="2267744" y="1340768"/>
            <a:ext cx="360040" cy="18002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PT"/>
          </a:p>
        </p:txBody>
      </p:sp>
      <p:sp>
        <p:nvSpPr>
          <p:cNvPr id="6" name="Chaveta à esquerda 5"/>
          <p:cNvSpPr/>
          <p:nvPr/>
        </p:nvSpPr>
        <p:spPr>
          <a:xfrm>
            <a:off x="4283968" y="2564904"/>
            <a:ext cx="225993" cy="86409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PT"/>
          </a:p>
        </p:txBody>
      </p:sp>
      <p:sp>
        <p:nvSpPr>
          <p:cNvPr id="7" name="Chaveta à esquerda 6"/>
          <p:cNvSpPr/>
          <p:nvPr/>
        </p:nvSpPr>
        <p:spPr>
          <a:xfrm>
            <a:off x="2051720" y="4077072"/>
            <a:ext cx="409412" cy="165618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PT"/>
          </a:p>
        </p:txBody>
      </p:sp>
      <p:sp>
        <p:nvSpPr>
          <p:cNvPr id="8" name="Chaveta à esquerda 7"/>
          <p:cNvSpPr/>
          <p:nvPr/>
        </p:nvSpPr>
        <p:spPr>
          <a:xfrm>
            <a:off x="3491880" y="3717032"/>
            <a:ext cx="72008" cy="86409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PT"/>
          </a:p>
        </p:txBody>
      </p:sp>
      <p:sp>
        <p:nvSpPr>
          <p:cNvPr id="9" name="Chaveta à esquerda 8"/>
          <p:cNvSpPr/>
          <p:nvPr/>
        </p:nvSpPr>
        <p:spPr>
          <a:xfrm>
            <a:off x="3275856" y="5157192"/>
            <a:ext cx="155448" cy="914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PT"/>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395536" y="764704"/>
            <a:ext cx="8229600" cy="4752528"/>
          </a:xfrm>
        </p:spPr>
        <p:txBody>
          <a:bodyPr>
            <a:normAutofit/>
          </a:bodyPr>
          <a:lstStyle/>
          <a:p>
            <a:pPr marL="1005840" lvl="4" indent="0" algn="just">
              <a:buNone/>
            </a:pPr>
            <a:r>
              <a:rPr lang="pt-PT" b="1" i="1" dirty="0" err="1" smtClean="0">
                <a:solidFill>
                  <a:srgbClr val="7030A0"/>
                </a:solidFill>
                <a:latin typeface="Bernard MT Condensed" pitchFamily="18" charset="0"/>
              </a:rPr>
              <a:t>Renate</a:t>
            </a:r>
            <a:r>
              <a:rPr lang="pt-PT" b="1" i="1" dirty="0" smtClean="0">
                <a:solidFill>
                  <a:srgbClr val="7030A0"/>
                </a:solidFill>
                <a:latin typeface="Bernard MT Condensed" pitchFamily="18" charset="0"/>
              </a:rPr>
              <a:t> </a:t>
            </a:r>
            <a:r>
              <a:rPr lang="pt-PT" b="1" i="1" dirty="0" err="1" smtClean="0">
                <a:solidFill>
                  <a:srgbClr val="7030A0"/>
                </a:solidFill>
                <a:latin typeface="Bernard MT Condensed" pitchFamily="18" charset="0"/>
              </a:rPr>
              <a:t>Maintz</a:t>
            </a:r>
            <a:endParaRPr lang="pt-PT" b="1" i="1" dirty="0" smtClean="0">
              <a:solidFill>
                <a:srgbClr val="7030A0"/>
              </a:solidFill>
              <a:latin typeface="Bernard MT Condensed" pitchFamily="18" charset="0"/>
            </a:endParaRPr>
          </a:p>
          <a:p>
            <a:pPr lvl="4" algn="just"/>
            <a:endParaRPr lang="pt-PT" dirty="0" smtClean="0">
              <a:latin typeface="Bernard MT Condensed" pitchFamily="18" charset="0"/>
            </a:endParaRPr>
          </a:p>
          <a:p>
            <a:pPr lvl="4" algn="just"/>
            <a:endParaRPr lang="pt-PT" dirty="0" smtClean="0">
              <a:latin typeface="Bernard MT Condensed" pitchFamily="18" charset="0"/>
            </a:endParaRPr>
          </a:p>
          <a:p>
            <a:pPr lvl="1" algn="just">
              <a:buFont typeface="Wingdings" pitchFamily="2" charset="2"/>
              <a:buChar char="Ø"/>
            </a:pPr>
            <a:r>
              <a:rPr lang="pt-PT" sz="2000" dirty="0" smtClean="0">
                <a:latin typeface="Bernard MT Condensed" pitchFamily="18" charset="0"/>
              </a:rPr>
              <a:t>1.ª Regulação das relações entre a sociedade e o exterior (defesa e estrangeiro)</a:t>
            </a:r>
          </a:p>
          <a:p>
            <a:pPr lvl="1" algn="just">
              <a:buFont typeface="Wingdings" pitchFamily="2" charset="2"/>
              <a:buChar char="Ø"/>
            </a:pPr>
            <a:endParaRPr lang="pt-PT" sz="2000" dirty="0" smtClean="0">
              <a:latin typeface="Bernard MT Condensed" pitchFamily="18" charset="0"/>
            </a:endParaRPr>
          </a:p>
          <a:p>
            <a:pPr lvl="1" algn="just">
              <a:buFont typeface="Wingdings" pitchFamily="2" charset="2"/>
              <a:buChar char="Ø"/>
            </a:pPr>
            <a:r>
              <a:rPr lang="pt-PT" sz="2000" dirty="0" smtClean="0">
                <a:latin typeface="Bernard MT Condensed" pitchFamily="18" charset="0"/>
              </a:rPr>
              <a:t>2.ª Regulação das relações entre indivíduos e grupos dentro da sociedade</a:t>
            </a:r>
          </a:p>
          <a:p>
            <a:pPr lvl="1" algn="just">
              <a:buFont typeface="Wingdings" pitchFamily="2" charset="2"/>
              <a:buChar char="Ø"/>
            </a:pPr>
            <a:endParaRPr lang="pt-PT" sz="2000" dirty="0" smtClean="0">
              <a:latin typeface="Bernard MT Condensed" pitchFamily="18" charset="0"/>
            </a:endParaRPr>
          </a:p>
          <a:p>
            <a:pPr lvl="1" algn="just">
              <a:buFont typeface="Wingdings" pitchFamily="2" charset="2"/>
              <a:buChar char="Ø"/>
            </a:pPr>
            <a:r>
              <a:rPr lang="pt-PT" sz="2000" dirty="0" smtClean="0">
                <a:latin typeface="Bernard MT Condensed" pitchFamily="18" charset="0"/>
              </a:rPr>
              <a:t>3.ª Garantia da capacidade de acção do sistema político e administrativo</a:t>
            </a:r>
          </a:p>
          <a:p>
            <a:pPr lvl="1" algn="just">
              <a:buFont typeface="Wingdings" pitchFamily="2" charset="2"/>
              <a:buChar char="Ø"/>
            </a:pPr>
            <a:endParaRPr lang="pt-PT" sz="2000" dirty="0" smtClean="0">
              <a:latin typeface="Bernard MT Condensed" pitchFamily="18" charset="0"/>
            </a:endParaRPr>
          </a:p>
          <a:p>
            <a:pPr lvl="1" algn="just">
              <a:buFont typeface="Wingdings" pitchFamily="2" charset="2"/>
              <a:buChar char="Ø"/>
            </a:pPr>
            <a:r>
              <a:rPr lang="pt-PT" sz="2000" dirty="0" smtClean="0">
                <a:latin typeface="Bernard MT Condensed" pitchFamily="18" charset="0"/>
              </a:rPr>
              <a:t>4.ª Prestação de bens e serviços</a:t>
            </a:r>
          </a:p>
          <a:p>
            <a:pPr lvl="1" algn="just">
              <a:buFont typeface="Wingdings" pitchFamily="2" charset="2"/>
              <a:buChar char="Ø"/>
            </a:pPr>
            <a:endParaRPr lang="pt-PT" sz="2000" dirty="0" smtClean="0">
              <a:latin typeface="Bernard MT Condensed" pitchFamily="18" charset="0"/>
            </a:endParaRPr>
          </a:p>
          <a:p>
            <a:pPr lvl="1" algn="just">
              <a:buFont typeface="Wingdings" pitchFamily="2" charset="2"/>
              <a:buChar char="Ø"/>
            </a:pPr>
            <a:r>
              <a:rPr lang="pt-PT" sz="2000" dirty="0" smtClean="0">
                <a:latin typeface="Bernard MT Condensed" pitchFamily="18" charset="0"/>
              </a:rPr>
              <a:t>5.ª Promoção do desenvolvimento</a:t>
            </a:r>
          </a:p>
        </p:txBody>
      </p:sp>
      <p:sp>
        <p:nvSpPr>
          <p:cNvPr id="4" name="Marcador de Posição do Rodapé 3"/>
          <p:cNvSpPr>
            <a:spLocks noGrp="1"/>
          </p:cNvSpPr>
          <p:nvPr>
            <p:ph type="ftr" sz="quarter" idx="11"/>
          </p:nvPr>
        </p:nvSpPr>
        <p:spPr/>
        <p:txBody>
          <a:bodyPr/>
          <a:lstStyle/>
          <a:p>
            <a:r>
              <a:rPr lang="pt-PT" smtClean="0"/>
              <a:t>7ª AULA</a:t>
            </a:r>
            <a:endParaRPr lang="pt-PT"/>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Posição do Rodapé 3"/>
          <p:cNvSpPr>
            <a:spLocks noGrp="1"/>
          </p:cNvSpPr>
          <p:nvPr>
            <p:ph type="ftr" sz="quarter" idx="11"/>
          </p:nvPr>
        </p:nvSpPr>
        <p:spPr/>
        <p:txBody>
          <a:bodyPr/>
          <a:lstStyle/>
          <a:p>
            <a:r>
              <a:rPr lang="pt-PT" smtClean="0"/>
              <a:t>7ª AULA</a:t>
            </a:r>
            <a:endParaRPr lang="pt-PT"/>
          </a:p>
        </p:txBody>
      </p:sp>
      <p:sp>
        <p:nvSpPr>
          <p:cNvPr id="7" name="CaixaDeTexto 6"/>
          <p:cNvSpPr txBox="1"/>
          <p:nvPr/>
        </p:nvSpPr>
        <p:spPr>
          <a:xfrm>
            <a:off x="611560" y="1052736"/>
            <a:ext cx="7920880" cy="4708981"/>
          </a:xfrm>
          <a:prstGeom prst="rect">
            <a:avLst/>
          </a:prstGeom>
          <a:noFill/>
        </p:spPr>
        <p:txBody>
          <a:bodyPr wrap="square" rtlCol="0">
            <a:spAutoFit/>
          </a:bodyPr>
          <a:lstStyle/>
          <a:p>
            <a:pPr marL="285750" indent="-285750" algn="just">
              <a:buFont typeface="Wingdings" pitchFamily="2" charset="2"/>
              <a:buChar char="q"/>
            </a:pPr>
            <a:r>
              <a:rPr lang="pt-PT" sz="2000" b="1" dirty="0" smtClean="0">
                <a:solidFill>
                  <a:srgbClr val="7030A0"/>
                </a:solidFill>
                <a:effectLst>
                  <a:outerShdw blurRad="38100" dist="38100" dir="2700000" algn="tl">
                    <a:srgbClr val="000000">
                      <a:alpha val="43137"/>
                    </a:srgbClr>
                  </a:outerShdw>
                </a:effectLst>
                <a:latin typeface="Bernard MT Condensed" pitchFamily="18" charset="0"/>
              </a:rPr>
              <a:t>João </a:t>
            </a:r>
            <a:r>
              <a:rPr lang="pt-PT" sz="2000" b="1" dirty="0" err="1" smtClean="0">
                <a:solidFill>
                  <a:srgbClr val="7030A0"/>
                </a:solidFill>
                <a:effectLst>
                  <a:outerShdw blurRad="38100" dist="38100" dir="2700000" algn="tl">
                    <a:srgbClr val="000000">
                      <a:alpha val="43137"/>
                    </a:srgbClr>
                  </a:outerShdw>
                </a:effectLst>
                <a:latin typeface="Bernard MT Condensed" pitchFamily="18" charset="0"/>
              </a:rPr>
              <a:t>Caupers</a:t>
            </a:r>
            <a:endParaRPr lang="pt-PT" sz="2000" b="1" dirty="0" smtClean="0">
              <a:solidFill>
                <a:srgbClr val="7030A0"/>
              </a:solidFill>
              <a:effectLst>
                <a:outerShdw blurRad="38100" dist="38100" dir="2700000" algn="tl">
                  <a:srgbClr val="000000">
                    <a:alpha val="43137"/>
                  </a:srgbClr>
                </a:outerShdw>
              </a:effectLst>
              <a:latin typeface="Bernard MT Condensed" pitchFamily="18" charset="0"/>
            </a:endParaRPr>
          </a:p>
          <a:p>
            <a:pPr algn="just"/>
            <a:endParaRPr lang="pt-PT" sz="2000" dirty="0" smtClean="0">
              <a:latin typeface="Bernard MT Condensed" pitchFamily="18" charset="0"/>
            </a:endParaRPr>
          </a:p>
          <a:p>
            <a:pPr algn="just"/>
            <a:endParaRPr lang="pt-PT" sz="2000" dirty="0">
              <a:latin typeface="Bernard MT Condensed" pitchFamily="18" charset="0"/>
            </a:endParaRPr>
          </a:p>
          <a:p>
            <a:pPr marL="1200150" lvl="2" indent="-285750" algn="just">
              <a:buFont typeface="Wingdings" pitchFamily="2" charset="2"/>
              <a:buChar char="q"/>
            </a:pPr>
            <a:r>
              <a:rPr lang="pt-PT" sz="2000" dirty="0" smtClean="0">
                <a:latin typeface="Bernard MT Condensed" pitchFamily="18" charset="0"/>
              </a:rPr>
              <a:t>Relativas à segurança interna</a:t>
            </a:r>
          </a:p>
          <a:p>
            <a:pPr marL="1200150" lvl="2" indent="-285750" algn="just">
              <a:buFont typeface="Wingdings" pitchFamily="2" charset="2"/>
              <a:buChar char="q"/>
            </a:pPr>
            <a:endParaRPr lang="pt-PT" sz="2000" dirty="0">
              <a:latin typeface="Bernard MT Condensed" pitchFamily="18" charset="0"/>
            </a:endParaRPr>
          </a:p>
          <a:p>
            <a:pPr marL="1200150" lvl="2" indent="-285750" algn="just">
              <a:buFont typeface="Wingdings" pitchFamily="2" charset="2"/>
              <a:buChar char="q"/>
            </a:pPr>
            <a:r>
              <a:rPr lang="pt-PT" sz="2000" dirty="0" smtClean="0">
                <a:latin typeface="Bernard MT Condensed" pitchFamily="18" charset="0"/>
              </a:rPr>
              <a:t>Regulação social e económica</a:t>
            </a:r>
          </a:p>
          <a:p>
            <a:pPr marL="1200150" lvl="2" indent="-285750" algn="just">
              <a:buFont typeface="Wingdings" pitchFamily="2" charset="2"/>
              <a:buChar char="q"/>
            </a:pPr>
            <a:endParaRPr lang="pt-PT" sz="2000" dirty="0">
              <a:latin typeface="Bernard MT Condensed" pitchFamily="18" charset="0"/>
            </a:endParaRPr>
          </a:p>
          <a:p>
            <a:pPr marL="1200150" lvl="2" indent="-285750" algn="just">
              <a:buFont typeface="Wingdings" pitchFamily="2" charset="2"/>
              <a:buChar char="q"/>
            </a:pPr>
            <a:r>
              <a:rPr lang="pt-PT" sz="2000" dirty="0" smtClean="0">
                <a:latin typeface="Bernard MT Condensed" pitchFamily="18" charset="0"/>
              </a:rPr>
              <a:t>Angariação de recursos</a:t>
            </a:r>
          </a:p>
          <a:p>
            <a:pPr lvl="2" algn="just"/>
            <a:endParaRPr lang="pt-PT" sz="2000" dirty="0">
              <a:latin typeface="Bernard MT Condensed" pitchFamily="18" charset="0"/>
            </a:endParaRPr>
          </a:p>
          <a:p>
            <a:pPr marL="1200150" lvl="2" indent="-285750" algn="just">
              <a:buFont typeface="Wingdings" pitchFamily="2" charset="2"/>
              <a:buChar char="q"/>
            </a:pPr>
            <a:r>
              <a:rPr lang="pt-PT" sz="2000" dirty="0" smtClean="0">
                <a:latin typeface="Bernard MT Condensed" pitchFamily="18" charset="0"/>
              </a:rPr>
              <a:t>Prestação</a:t>
            </a:r>
          </a:p>
          <a:p>
            <a:pPr marL="1200150" lvl="2" indent="-285750" algn="just">
              <a:buFont typeface="Wingdings" pitchFamily="2" charset="2"/>
              <a:buChar char="q"/>
            </a:pPr>
            <a:endParaRPr lang="pt-PT" sz="2000" dirty="0">
              <a:latin typeface="Bernard MT Condensed" pitchFamily="18" charset="0"/>
            </a:endParaRPr>
          </a:p>
          <a:p>
            <a:pPr marL="1200150" lvl="2" indent="-285750" algn="just">
              <a:buFont typeface="Wingdings" pitchFamily="2" charset="2"/>
              <a:buChar char="q"/>
            </a:pPr>
            <a:r>
              <a:rPr lang="pt-PT" sz="2000" dirty="0" smtClean="0">
                <a:latin typeface="Bernard MT Condensed" pitchFamily="18" charset="0"/>
              </a:rPr>
              <a:t>Infra-estruturas e desenvolvimento</a:t>
            </a:r>
          </a:p>
          <a:p>
            <a:pPr marL="1200150" lvl="2" indent="-285750" algn="just">
              <a:buFont typeface="Wingdings" pitchFamily="2" charset="2"/>
              <a:buChar char="q"/>
            </a:pPr>
            <a:endParaRPr lang="pt-PT" sz="2000" dirty="0">
              <a:latin typeface="Bernard MT Condensed" pitchFamily="18" charset="0"/>
            </a:endParaRPr>
          </a:p>
          <a:p>
            <a:pPr marL="1200150" lvl="2" indent="-285750" algn="just">
              <a:buFont typeface="Wingdings" pitchFamily="2" charset="2"/>
              <a:buChar char="q"/>
            </a:pPr>
            <a:r>
              <a:rPr lang="pt-PT" sz="2000" dirty="0" smtClean="0">
                <a:latin typeface="Bernard MT Condensed" pitchFamily="18" charset="0"/>
              </a:rPr>
              <a:t>Auxiliares</a:t>
            </a:r>
          </a:p>
          <a:p>
            <a:pPr marL="342900" indent="-342900" algn="just">
              <a:buAutoNum type="arabicPeriod"/>
            </a:pPr>
            <a:endParaRPr lang="pt-PT" sz="2000" dirty="0">
              <a:latin typeface="Bernard MT Condensed"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67544" y="692696"/>
            <a:ext cx="8229600" cy="5400600"/>
          </a:xfrm>
        </p:spPr>
        <p:txBody>
          <a:bodyPr>
            <a:normAutofit/>
          </a:bodyPr>
          <a:lstStyle/>
          <a:p>
            <a:pPr marL="0" indent="0">
              <a:buNone/>
            </a:pPr>
            <a:r>
              <a:rPr lang="pt-PT"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a:t>
            </a:r>
            <a:r>
              <a:rPr lang="pt-PT" sz="1600"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Bernard MT Condensed" pitchFamily="18" charset="0"/>
              </a:rPr>
              <a:t>Proposta</a:t>
            </a:r>
          </a:p>
          <a:p>
            <a:pPr marL="1746504" lvl="8" indent="0">
              <a:buNone/>
            </a:pPr>
            <a:r>
              <a:rPr lang="pt-PT"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a:t>
            </a:r>
            <a:r>
              <a:rPr lang="pt-PT"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Defesa Nacional</a:t>
            </a:r>
            <a:endParaRPr lang="pt-PT"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endParaRPr>
          </a:p>
          <a:p>
            <a:pPr marL="1380744" lvl="6" indent="0">
              <a:buNone/>
            </a:pPr>
            <a:r>
              <a:rPr lang="pt-PT"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Externa   </a:t>
            </a:r>
          </a:p>
          <a:p>
            <a:pPr marL="1380744" lvl="6" indent="0">
              <a:buNone/>
            </a:pPr>
            <a:r>
              <a:rPr lang="pt-PT"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a:t>
            </a:r>
            <a:r>
              <a:rPr lang="pt-PT"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Relações externas</a:t>
            </a:r>
          </a:p>
          <a:p>
            <a:pPr marL="1380744" lvl="6" indent="0">
              <a:buNone/>
            </a:pPr>
            <a:r>
              <a:rPr lang="pt-PT"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a:t>
            </a:r>
          </a:p>
          <a:p>
            <a:pPr marL="1380744" lvl="6" indent="0">
              <a:buNone/>
            </a:pPr>
            <a:r>
              <a:rPr lang="pt-PT"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a:t>
            </a:r>
            <a:r>
              <a:rPr lang="pt-PT"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Política</a:t>
            </a:r>
          </a:p>
          <a:p>
            <a:pPr marL="1380744" lvl="6" indent="0">
              <a:buNone/>
            </a:pPr>
            <a:r>
              <a:rPr lang="pt-PT" b="1" u="sng"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Bernard MT Condensed" pitchFamily="18" charset="0"/>
              </a:rPr>
              <a:t>Soberania</a:t>
            </a:r>
            <a:r>
              <a:rPr lang="pt-PT"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Interna</a:t>
            </a:r>
          </a:p>
          <a:p>
            <a:pPr marL="1380744" lvl="6" indent="0">
              <a:buNone/>
            </a:pPr>
            <a:r>
              <a:rPr lang="pt-PT"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Justiça</a:t>
            </a:r>
          </a:p>
          <a:p>
            <a:pPr marL="1380744" lvl="6" indent="0">
              <a:buNone/>
            </a:pPr>
            <a:endParaRPr lang="pt-PT"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endParaRPr>
          </a:p>
          <a:p>
            <a:pPr marL="1746504" lvl="8" indent="0">
              <a:buNone/>
            </a:pPr>
            <a:r>
              <a:rPr lang="pt-PT"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Funcionamento das instituições política</a:t>
            </a:r>
          </a:p>
          <a:p>
            <a:pPr marL="1746504" lvl="8" indent="0">
              <a:buNone/>
            </a:pPr>
            <a:r>
              <a:rPr lang="pt-PT"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Bernard MT Condensed" pitchFamily="18" charset="0"/>
              </a:rPr>
              <a:t>Politica</a:t>
            </a:r>
            <a:r>
              <a:rPr lang="pt-PT"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Relações entidades religiosas</a:t>
            </a:r>
          </a:p>
          <a:p>
            <a:pPr marL="1746504" lvl="8" indent="0">
              <a:buNone/>
            </a:pPr>
            <a:r>
              <a:rPr lang="pt-PT"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a:t>
            </a:r>
            <a:r>
              <a:rPr lang="pt-PT"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Informação/opinião</a:t>
            </a:r>
          </a:p>
          <a:p>
            <a:pPr lvl="7">
              <a:buFont typeface="Wingdings" pitchFamily="2" charset="2"/>
              <a:buChar char="Ø"/>
            </a:pPr>
            <a:endParaRPr lang="pt-PT" b="1" u="sng"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endParaRPr>
          </a:p>
          <a:p>
            <a:pPr marL="822960" lvl="3" indent="0">
              <a:buNone/>
            </a:pPr>
            <a:r>
              <a:rPr lang="pt-PT"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Atribuições relativas à moeda (reduzida)</a:t>
            </a:r>
          </a:p>
          <a:p>
            <a:pPr marL="1005840" lvl="4" indent="0">
              <a:buNone/>
            </a:pPr>
            <a:r>
              <a:rPr lang="pt-PT" sz="1600" b="1" dirty="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Bernard MT Condensed" pitchFamily="18" charset="0"/>
              </a:rPr>
              <a:t> </a:t>
            </a:r>
            <a:r>
              <a:rPr lang="pt-PT" sz="1600" b="1"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Bernard MT Condensed" pitchFamily="18" charset="0"/>
              </a:rPr>
              <a:t>    </a:t>
            </a:r>
            <a:r>
              <a:rPr lang="pt-PT" sz="1600" b="1" u="sng" dirty="0" smtClean="0">
                <a:ln w="12700">
                  <a:solidFill>
                    <a:schemeClr val="tx2">
                      <a:satMod val="155000"/>
                    </a:schemeClr>
                  </a:solidFill>
                  <a:prstDash val="solid"/>
                </a:ln>
                <a:solidFill>
                  <a:srgbClr val="7030A0"/>
                </a:solidFill>
                <a:effectLst>
                  <a:outerShdw blurRad="41275" dist="20320" dir="1800000" algn="tl" rotWithShape="0">
                    <a:srgbClr val="000000">
                      <a:alpha val="40000"/>
                    </a:srgbClr>
                  </a:outerShdw>
                </a:effectLst>
                <a:latin typeface="Bernard MT Condensed" pitchFamily="18" charset="0"/>
              </a:rPr>
              <a:t>Económicas</a:t>
            </a:r>
            <a:r>
              <a:rPr lang="pt-PT"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a:t>
            </a:r>
          </a:p>
          <a:p>
            <a:pPr marL="1005840" lvl="4" indent="0">
              <a:buNone/>
            </a:pPr>
            <a:r>
              <a:rPr lang="pt-PT"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a:t>
            </a:r>
            <a:r>
              <a:rPr lang="pt-PT" sz="1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Acções especificas </a:t>
            </a:r>
            <a:endParaRPr lang="pt-PT"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endParaRPr>
          </a:p>
        </p:txBody>
      </p:sp>
      <p:sp>
        <p:nvSpPr>
          <p:cNvPr id="4" name="Marcador de Posição do Rodapé 3"/>
          <p:cNvSpPr>
            <a:spLocks noGrp="1"/>
          </p:cNvSpPr>
          <p:nvPr>
            <p:ph type="ftr" sz="quarter" idx="11"/>
          </p:nvPr>
        </p:nvSpPr>
        <p:spPr/>
        <p:txBody>
          <a:bodyPr/>
          <a:lstStyle/>
          <a:p>
            <a:r>
              <a:rPr lang="pt-PT" smtClean="0"/>
              <a:t>7ª AULA</a:t>
            </a:r>
            <a:endParaRPr lang="pt-PT"/>
          </a:p>
        </p:txBody>
      </p:sp>
      <p:sp>
        <p:nvSpPr>
          <p:cNvPr id="2" name="CaixaDeTexto 1"/>
          <p:cNvSpPr txBox="1"/>
          <p:nvPr/>
        </p:nvSpPr>
        <p:spPr>
          <a:xfrm>
            <a:off x="477448" y="3737232"/>
            <a:ext cx="1224136" cy="369332"/>
          </a:xfrm>
          <a:prstGeom prst="rect">
            <a:avLst/>
          </a:prstGeom>
          <a:noFill/>
        </p:spPr>
        <p:txBody>
          <a:bodyPr wrap="square" rtlCol="0">
            <a:spAutoFit/>
          </a:bodyPr>
          <a:lstStyle/>
          <a:p>
            <a:r>
              <a:rPr lang="pt-PT" b="1" dirty="0" smtClean="0">
                <a:solidFill>
                  <a:srgbClr val="7030A0"/>
                </a:solidFill>
                <a:effectLst>
                  <a:outerShdw blurRad="38100" dist="38100" dir="2700000" algn="tl">
                    <a:srgbClr val="000000">
                      <a:alpha val="43137"/>
                    </a:srgbClr>
                  </a:outerShdw>
                </a:effectLst>
                <a:latin typeface="Bernard MT Condensed" pitchFamily="18" charset="0"/>
              </a:rPr>
              <a:t>Missões</a:t>
            </a:r>
            <a:endParaRPr lang="pt-PT" b="1" dirty="0">
              <a:solidFill>
                <a:srgbClr val="7030A0"/>
              </a:solidFill>
              <a:effectLst>
                <a:outerShdw blurRad="38100" dist="38100" dir="2700000" algn="tl">
                  <a:srgbClr val="000000">
                    <a:alpha val="43137"/>
                  </a:srgbClr>
                </a:outerShdw>
              </a:effectLst>
              <a:latin typeface="Bernard MT Condensed" pitchFamily="18" charset="0"/>
            </a:endParaRPr>
          </a:p>
        </p:txBody>
      </p:sp>
      <p:sp>
        <p:nvSpPr>
          <p:cNvPr id="6" name="Chaveta à esquerda 5"/>
          <p:cNvSpPr/>
          <p:nvPr/>
        </p:nvSpPr>
        <p:spPr>
          <a:xfrm>
            <a:off x="2915816" y="1196752"/>
            <a:ext cx="432048" cy="187220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PT"/>
          </a:p>
        </p:txBody>
      </p:sp>
      <p:sp>
        <p:nvSpPr>
          <p:cNvPr id="7" name="Chaveta à esquerda 6"/>
          <p:cNvSpPr/>
          <p:nvPr/>
        </p:nvSpPr>
        <p:spPr>
          <a:xfrm>
            <a:off x="2987824" y="4221088"/>
            <a:ext cx="144016" cy="12241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PT"/>
          </a:p>
        </p:txBody>
      </p:sp>
      <p:sp>
        <p:nvSpPr>
          <p:cNvPr id="8" name="Chaveta à esquerda 7"/>
          <p:cNvSpPr/>
          <p:nvPr/>
        </p:nvSpPr>
        <p:spPr>
          <a:xfrm>
            <a:off x="4067944" y="980728"/>
            <a:ext cx="144016" cy="100811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PT"/>
          </a:p>
        </p:txBody>
      </p:sp>
      <p:sp>
        <p:nvSpPr>
          <p:cNvPr id="9" name="Chaveta à esquerda 8"/>
          <p:cNvSpPr/>
          <p:nvPr/>
        </p:nvSpPr>
        <p:spPr>
          <a:xfrm>
            <a:off x="4067944" y="2132856"/>
            <a:ext cx="144016" cy="100811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PT"/>
          </a:p>
        </p:txBody>
      </p:sp>
      <p:sp>
        <p:nvSpPr>
          <p:cNvPr id="10" name="Chaveta à esquerda 9"/>
          <p:cNvSpPr/>
          <p:nvPr/>
        </p:nvSpPr>
        <p:spPr>
          <a:xfrm>
            <a:off x="2987824" y="3356992"/>
            <a:ext cx="134368" cy="75143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PT"/>
          </a:p>
        </p:txBody>
      </p:sp>
      <p:sp>
        <p:nvSpPr>
          <p:cNvPr id="12" name="Chaveta à esquerda 11"/>
          <p:cNvSpPr/>
          <p:nvPr/>
        </p:nvSpPr>
        <p:spPr>
          <a:xfrm>
            <a:off x="1223628" y="2276872"/>
            <a:ext cx="828092" cy="30243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PT"/>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908720"/>
            <a:ext cx="8229600" cy="5263797"/>
          </a:xfrm>
        </p:spPr>
        <p:txBody>
          <a:bodyPr>
            <a:normAutofit/>
          </a:bodyPr>
          <a:lstStyle/>
          <a:p>
            <a:pPr>
              <a:buNone/>
            </a:pPr>
            <a:r>
              <a:rPr lang="pt-PT"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a:t>
            </a:r>
            <a:endParaRPr lang="pt-PT"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endParaRPr>
          </a:p>
          <a:p>
            <a:pPr>
              <a:buNone/>
            </a:pPr>
            <a:endParaRPr lang="pt-PT"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endParaRPr>
          </a:p>
          <a:p>
            <a:pPr>
              <a:buNone/>
            </a:pPr>
            <a:r>
              <a:rPr lang="pt-PT"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a:t>
            </a:r>
            <a:r>
              <a:rPr lang="pt-PT"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a:t>
            </a:r>
            <a:r>
              <a:rPr lang="pt-PT"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a:t>
            </a:r>
            <a:r>
              <a:rPr lang="pt-PT"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Saúde	</a:t>
            </a:r>
          </a:p>
          <a:p>
            <a:pPr>
              <a:buNone/>
            </a:pPr>
            <a:r>
              <a:rPr lang="pt-PT"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Habitação e cidadania</a:t>
            </a:r>
            <a:endParaRPr lang="pt-PT"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endParaRPr>
          </a:p>
          <a:p>
            <a:pPr>
              <a:buNone/>
            </a:pPr>
            <a:r>
              <a:rPr lang="pt-PT"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a:t>
            </a:r>
            <a:r>
              <a:rPr lang="pt-PT" sz="2000" b="1" dirty="0" smtClean="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latin typeface="Bernard MT Condensed" pitchFamily="18" charset="0"/>
              </a:rPr>
              <a:t>Sociais</a:t>
            </a:r>
            <a:r>
              <a:rPr lang="pt-PT"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Defesa dos direitos e interesses</a:t>
            </a:r>
          </a:p>
          <a:p>
            <a:pPr>
              <a:buNone/>
            </a:pPr>
            <a:r>
              <a:rPr lang="pt-PT"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a:t>
            </a:r>
            <a:r>
              <a:rPr lang="pt-PT"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Distribuição dos rendimentos</a:t>
            </a:r>
          </a:p>
          <a:p>
            <a:pPr>
              <a:buNone/>
            </a:pPr>
            <a:r>
              <a:rPr lang="pt-PT"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a:t>
            </a:r>
            <a:r>
              <a:rPr lang="pt-PT"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Manutenção ou transformação dos estatutos sociais</a:t>
            </a:r>
          </a:p>
          <a:p>
            <a:pPr>
              <a:buNone/>
            </a:pPr>
            <a:r>
              <a:rPr lang="pt-PT"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a:t>
            </a:r>
            <a:r>
              <a:rPr lang="pt-PT"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a:t>
            </a:r>
          </a:p>
          <a:p>
            <a:pPr>
              <a:buNone/>
            </a:pPr>
            <a:endParaRPr lang="pt-PT"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endParaRPr>
          </a:p>
          <a:p>
            <a:pPr>
              <a:buNone/>
            </a:pPr>
            <a:r>
              <a:rPr lang="pt-PT"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Investigação cientifica</a:t>
            </a:r>
          </a:p>
          <a:p>
            <a:pPr>
              <a:buNone/>
            </a:pPr>
            <a:r>
              <a:rPr lang="pt-PT"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a:t>
            </a:r>
            <a:r>
              <a:rPr lang="pt-PT" sz="2000" b="1" dirty="0" smtClean="0">
                <a:ln w="12700">
                  <a:solidFill>
                    <a:schemeClr val="tx2">
                      <a:satMod val="155000"/>
                    </a:schemeClr>
                  </a:solidFill>
                  <a:prstDash val="solid"/>
                </a:ln>
                <a:solidFill>
                  <a:schemeClr val="accent6">
                    <a:lumMod val="50000"/>
                  </a:schemeClr>
                </a:solidFill>
                <a:effectLst>
                  <a:outerShdw blurRad="41275" dist="20320" dir="1800000" algn="tl" rotWithShape="0">
                    <a:srgbClr val="000000">
                      <a:alpha val="40000"/>
                    </a:srgbClr>
                  </a:outerShdw>
                </a:effectLst>
                <a:latin typeface="Bernard MT Condensed" pitchFamily="18" charset="0"/>
              </a:rPr>
              <a:t>Educativas</a:t>
            </a:r>
          </a:p>
          <a:p>
            <a:pPr>
              <a:buNone/>
            </a:pPr>
            <a:r>
              <a:rPr lang="pt-PT"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rPr>
              <a:t>			Educação</a:t>
            </a:r>
            <a:endParaRPr lang="pt-PT"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ernard MT Condensed" pitchFamily="18" charset="0"/>
            </a:endParaRPr>
          </a:p>
        </p:txBody>
      </p:sp>
      <p:sp>
        <p:nvSpPr>
          <p:cNvPr id="4" name="Marcador de Posição do Rodapé 3"/>
          <p:cNvSpPr>
            <a:spLocks noGrp="1"/>
          </p:cNvSpPr>
          <p:nvPr>
            <p:ph type="ftr" sz="quarter" idx="11"/>
          </p:nvPr>
        </p:nvSpPr>
        <p:spPr/>
        <p:txBody>
          <a:bodyPr/>
          <a:lstStyle/>
          <a:p>
            <a:r>
              <a:rPr lang="pt-PT" smtClean="0"/>
              <a:t>7ª AULA</a:t>
            </a:r>
            <a:endParaRPr lang="pt-PT"/>
          </a:p>
        </p:txBody>
      </p:sp>
      <p:sp>
        <p:nvSpPr>
          <p:cNvPr id="2" name="Chaveta à esquerda 1"/>
          <p:cNvSpPr/>
          <p:nvPr/>
        </p:nvSpPr>
        <p:spPr>
          <a:xfrm>
            <a:off x="1763688" y="1844824"/>
            <a:ext cx="360040" cy="165618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PT"/>
          </a:p>
        </p:txBody>
      </p:sp>
      <p:sp>
        <p:nvSpPr>
          <p:cNvPr id="5" name="Chaveta à esquerda 4"/>
          <p:cNvSpPr/>
          <p:nvPr/>
        </p:nvSpPr>
        <p:spPr>
          <a:xfrm>
            <a:off x="2123728" y="4077072"/>
            <a:ext cx="144016" cy="144016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t-PT"/>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692696"/>
            <a:ext cx="8229600" cy="5479821"/>
          </a:xfrm>
        </p:spPr>
        <p:txBody>
          <a:bodyPr>
            <a:normAutofit/>
          </a:bodyPr>
          <a:lstStyle/>
          <a:p>
            <a:pPr>
              <a:buNone/>
            </a:pPr>
            <a:endParaRPr lang="pt-PT" sz="2000" b="1" dirty="0" smtClean="0">
              <a:solidFill>
                <a:schemeClr val="tx2">
                  <a:lumMod val="50000"/>
                </a:schemeClr>
              </a:solidFill>
              <a:effectLst>
                <a:outerShdw blurRad="38100" dist="38100" dir="2700000" algn="tl">
                  <a:srgbClr val="000000">
                    <a:alpha val="43137"/>
                  </a:srgbClr>
                </a:outerShdw>
              </a:effectLst>
              <a:latin typeface="Bernard MT Condensed" pitchFamily="18" charset="0"/>
            </a:endParaRPr>
          </a:p>
          <a:p>
            <a:pPr>
              <a:buNone/>
            </a:pPr>
            <a:r>
              <a:rPr lang="pt-PT" sz="20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A Administração Central do Estado</a:t>
            </a:r>
          </a:p>
          <a:p>
            <a:pPr>
              <a:buNone/>
            </a:pPr>
            <a:endParaRPr lang="pt-PT" sz="2000" dirty="0">
              <a:latin typeface="Bernard MT Condensed" pitchFamily="18" charset="0"/>
            </a:endParaRPr>
          </a:p>
          <a:p>
            <a:pPr>
              <a:buNone/>
            </a:pPr>
            <a:r>
              <a:rPr lang="pt-PT" sz="2000" dirty="0" smtClean="0">
                <a:latin typeface="Bernard MT Condensed" pitchFamily="18" charset="0"/>
              </a:rPr>
              <a:t>		 </a:t>
            </a:r>
            <a:r>
              <a:rPr lang="pt-PT" sz="1800" dirty="0" smtClean="0">
                <a:latin typeface="Bernard MT Condensed" pitchFamily="18" charset="0"/>
              </a:rPr>
              <a:t>Conjunto dos </a:t>
            </a:r>
            <a:r>
              <a:rPr lang="pt-PT" sz="1800" dirty="0" err="1" smtClean="0">
                <a:latin typeface="Bernard MT Condensed" pitchFamily="18" charset="0"/>
              </a:rPr>
              <a:t>orgãos</a:t>
            </a:r>
            <a:r>
              <a:rPr lang="pt-PT" sz="1800" dirty="0" smtClean="0">
                <a:latin typeface="Bernard MT Condensed" pitchFamily="18" charset="0"/>
              </a:rPr>
              <a:t> e serviços do Estado com competência  para todo o território nacional.</a:t>
            </a:r>
          </a:p>
          <a:p>
            <a:pPr>
              <a:buNone/>
            </a:pPr>
            <a:endParaRPr lang="pt-PT" sz="1800" dirty="0">
              <a:latin typeface="Bernard MT Condensed" pitchFamily="18" charset="0"/>
            </a:endParaRPr>
          </a:p>
          <a:p>
            <a:pPr>
              <a:buNone/>
            </a:pPr>
            <a:r>
              <a:rPr lang="pt-PT" sz="2000" b="1" dirty="0" smtClean="0">
                <a:solidFill>
                  <a:schemeClr val="tx2">
                    <a:lumMod val="50000"/>
                  </a:schemeClr>
                </a:solidFill>
                <a:effectLst>
                  <a:outerShdw blurRad="38100" dist="38100" dir="2700000" algn="tl">
                    <a:srgbClr val="000000">
                      <a:alpha val="43137"/>
                    </a:srgbClr>
                  </a:outerShdw>
                </a:effectLst>
                <a:latin typeface="Bernard MT Condensed" pitchFamily="18" charset="0"/>
              </a:rPr>
              <a:t> 	</a:t>
            </a:r>
            <a:r>
              <a:rPr lang="pt-PT" sz="2000" b="1" u="sng" dirty="0" smtClean="0">
                <a:solidFill>
                  <a:srgbClr val="7030A0"/>
                </a:solidFill>
                <a:effectLst>
                  <a:outerShdw blurRad="38100" dist="38100" dir="2700000" algn="tl">
                    <a:srgbClr val="000000">
                      <a:alpha val="43137"/>
                    </a:srgbClr>
                  </a:outerShdw>
                </a:effectLst>
                <a:latin typeface="Bernard MT Condensed" pitchFamily="18" charset="0"/>
              </a:rPr>
              <a:t>Características</a:t>
            </a:r>
          </a:p>
          <a:p>
            <a:pPr>
              <a:buNone/>
            </a:pPr>
            <a:endParaRPr lang="pt-PT" sz="2000" dirty="0">
              <a:latin typeface="Bernard MT Condensed" pitchFamily="18" charset="0"/>
            </a:endParaRPr>
          </a:p>
          <a:p>
            <a:pPr lvl="3">
              <a:buFont typeface="Wingdings" pitchFamily="2" charset="2"/>
              <a:buChar char="q"/>
            </a:pPr>
            <a:r>
              <a:rPr lang="pt-PT" sz="1800" dirty="0" smtClean="0">
                <a:latin typeface="Bernard MT Condensed" pitchFamily="18" charset="0"/>
              </a:rPr>
              <a:t> </a:t>
            </a:r>
            <a:r>
              <a:rPr lang="pt-PT" sz="18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Unicidade</a:t>
            </a:r>
          </a:p>
          <a:p>
            <a:pPr lvl="5">
              <a:buFont typeface="Wingdings" pitchFamily="2" charset="2"/>
              <a:buChar char="§"/>
            </a:pPr>
            <a:r>
              <a:rPr lang="pt-PT" sz="1600" dirty="0" smtClean="0">
                <a:latin typeface="Bernard MT Condensed" pitchFamily="18" charset="0"/>
              </a:rPr>
              <a:t>Estado é a única espécie deste género</a:t>
            </a:r>
          </a:p>
          <a:p>
            <a:pPr lvl="3">
              <a:buFont typeface="Wingdings" pitchFamily="2" charset="2"/>
              <a:buChar char="q"/>
            </a:pPr>
            <a:r>
              <a:rPr lang="pt-PT" sz="1800" dirty="0" smtClean="0">
                <a:latin typeface="Bernard MT Condensed" pitchFamily="18" charset="0"/>
              </a:rPr>
              <a:t> </a:t>
            </a:r>
            <a:r>
              <a:rPr lang="pt-PT" sz="18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Carácter originário</a:t>
            </a:r>
          </a:p>
          <a:p>
            <a:pPr lvl="5">
              <a:buFont typeface="Wingdings" pitchFamily="2" charset="2"/>
              <a:buChar char="§"/>
            </a:pPr>
            <a:r>
              <a:rPr lang="pt-PT" sz="1600" dirty="0" smtClean="0">
                <a:latin typeface="Bernard MT Condensed" pitchFamily="18" charset="0"/>
              </a:rPr>
              <a:t>Estado não é criado pelo poder constituído. Tem natureza originária.</a:t>
            </a:r>
          </a:p>
          <a:p>
            <a:pPr lvl="3">
              <a:buFont typeface="Wingdings" pitchFamily="2" charset="2"/>
              <a:buChar char="q"/>
            </a:pPr>
            <a:r>
              <a:rPr lang="pt-PT" sz="1800" dirty="0" smtClean="0">
                <a:latin typeface="Bernard MT Condensed" pitchFamily="18" charset="0"/>
              </a:rPr>
              <a:t> </a:t>
            </a:r>
            <a:r>
              <a:rPr lang="pt-PT" sz="18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Territorialidade</a:t>
            </a:r>
          </a:p>
          <a:p>
            <a:pPr lvl="5">
              <a:buFont typeface="Wingdings" pitchFamily="2" charset="2"/>
              <a:buChar char="§"/>
            </a:pPr>
            <a:r>
              <a:rPr lang="pt-PT" sz="1600" dirty="0" smtClean="0">
                <a:latin typeface="Bernard MT Condensed" pitchFamily="18" charset="0"/>
              </a:rPr>
              <a:t>Existência de um território onde o Es6yado incide a sua </a:t>
            </a:r>
            <a:r>
              <a:rPr lang="pt-PT" sz="1600" dirty="0" err="1" smtClean="0">
                <a:latin typeface="Bernard MT Condensed" pitchFamily="18" charset="0"/>
              </a:rPr>
              <a:t>acção</a:t>
            </a:r>
            <a:r>
              <a:rPr lang="pt-PT" sz="1600" dirty="0" smtClean="0">
                <a:latin typeface="Bernard MT Condensed" pitchFamily="18" charset="0"/>
              </a:rPr>
              <a:t> (Território nacional)</a:t>
            </a:r>
          </a:p>
          <a:p>
            <a:pPr lvl="3">
              <a:buFont typeface="Wingdings" pitchFamily="2" charset="2"/>
              <a:buChar char="q"/>
            </a:pPr>
            <a:endParaRPr lang="pt-PT" sz="1800" dirty="0" smtClean="0">
              <a:latin typeface="Bernard MT Condensed" pitchFamily="18" charset="0"/>
            </a:endParaRPr>
          </a:p>
        </p:txBody>
      </p:sp>
      <p:sp>
        <p:nvSpPr>
          <p:cNvPr id="4" name="Marcador de Posição do Rodapé 3"/>
          <p:cNvSpPr>
            <a:spLocks noGrp="1"/>
          </p:cNvSpPr>
          <p:nvPr>
            <p:ph type="ftr" sz="quarter" idx="11"/>
          </p:nvPr>
        </p:nvSpPr>
        <p:spPr/>
        <p:txBody>
          <a:bodyPr/>
          <a:lstStyle/>
          <a:p>
            <a:r>
              <a:rPr lang="pt-PT" smtClean="0"/>
              <a:t>7ª AULA</a:t>
            </a:r>
            <a:endParaRPr lang="pt-PT"/>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457200" y="620688"/>
            <a:ext cx="8229600" cy="5703912"/>
          </a:xfrm>
        </p:spPr>
        <p:txBody>
          <a:bodyPr/>
          <a:lstStyle/>
          <a:p>
            <a:pPr lvl="3">
              <a:buFont typeface="Wingdings" pitchFamily="2" charset="2"/>
              <a:buChar char="q"/>
            </a:pPr>
            <a:endParaRPr lang="pt-PT" sz="1800" dirty="0" smtClean="0">
              <a:latin typeface="Bernard MT Condensed" pitchFamily="18" charset="0"/>
            </a:endParaRPr>
          </a:p>
          <a:p>
            <a:pPr lvl="3">
              <a:buFont typeface="Wingdings" pitchFamily="2" charset="2"/>
              <a:buChar char="q"/>
            </a:pPr>
            <a:r>
              <a:rPr lang="pt-PT" sz="18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Multiplicação de atribuições</a:t>
            </a:r>
          </a:p>
          <a:p>
            <a:pPr lvl="5">
              <a:buFont typeface="Wingdings" pitchFamily="2" charset="2"/>
              <a:buChar char="§"/>
            </a:pPr>
            <a:r>
              <a:rPr lang="pt-PT" sz="1600" dirty="0" smtClean="0">
                <a:latin typeface="Bernard MT Condensed" pitchFamily="18" charset="0"/>
              </a:rPr>
              <a:t>Possibilidade de prossecução de fins múltiplos e várias atribuições</a:t>
            </a:r>
          </a:p>
          <a:p>
            <a:pPr lvl="5">
              <a:buNone/>
            </a:pPr>
            <a:endParaRPr lang="pt-PT" sz="1600" dirty="0" smtClean="0">
              <a:latin typeface="Bernard MT Condensed" pitchFamily="18" charset="0"/>
            </a:endParaRPr>
          </a:p>
          <a:p>
            <a:pPr lvl="3">
              <a:buFont typeface="Wingdings" pitchFamily="2" charset="2"/>
              <a:buChar char="q"/>
            </a:pPr>
            <a:r>
              <a:rPr lang="pt-PT" sz="1800" dirty="0" smtClean="0">
                <a:latin typeface="Bernard MT Condensed" pitchFamily="18" charset="0"/>
              </a:rPr>
              <a:t> </a:t>
            </a:r>
            <a:r>
              <a:rPr lang="pt-PT" sz="18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Pluralismo de órgãos e serviços</a:t>
            </a:r>
          </a:p>
          <a:p>
            <a:pPr lvl="5">
              <a:buFont typeface="Wingdings" pitchFamily="2" charset="2"/>
              <a:buChar char="§"/>
            </a:pPr>
            <a:r>
              <a:rPr lang="pt-PT" sz="1600" dirty="0" smtClean="0">
                <a:latin typeface="Bernard MT Condensed" pitchFamily="18" charset="0"/>
              </a:rPr>
              <a:t>Numerosos os órgãos do Estado e os serviços públicos que auxiliam esses órgãos</a:t>
            </a:r>
          </a:p>
          <a:p>
            <a:pPr lvl="5">
              <a:buNone/>
            </a:pPr>
            <a:endParaRPr lang="pt-PT" sz="1600" dirty="0" smtClean="0">
              <a:latin typeface="Bernard MT Condensed" pitchFamily="18" charset="0"/>
            </a:endParaRPr>
          </a:p>
          <a:p>
            <a:pPr lvl="3">
              <a:buFont typeface="Wingdings" pitchFamily="2" charset="2"/>
              <a:buChar char="q"/>
            </a:pPr>
            <a:r>
              <a:rPr lang="pt-PT" sz="1800" dirty="0" smtClean="0">
                <a:latin typeface="Bernard MT Condensed" pitchFamily="18" charset="0"/>
              </a:rPr>
              <a:t> </a:t>
            </a:r>
            <a:r>
              <a:rPr lang="pt-PT" sz="18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Organização em ministérios</a:t>
            </a:r>
          </a:p>
          <a:p>
            <a:pPr lvl="5">
              <a:buFont typeface="Wingdings" pitchFamily="2" charset="2"/>
              <a:buChar char="§"/>
            </a:pPr>
            <a:r>
              <a:rPr lang="pt-PT" sz="1600" dirty="0" smtClean="0">
                <a:latin typeface="Bernard MT Condensed" pitchFamily="18" charset="0"/>
              </a:rPr>
              <a:t>Departamentos, organizados por assuntos ou matérias</a:t>
            </a:r>
          </a:p>
          <a:p>
            <a:pPr lvl="5">
              <a:buNone/>
            </a:pPr>
            <a:endParaRPr lang="pt-PT" sz="1600" dirty="0" smtClean="0">
              <a:latin typeface="Bernard MT Condensed" pitchFamily="18" charset="0"/>
            </a:endParaRPr>
          </a:p>
          <a:p>
            <a:pPr lvl="3">
              <a:buFont typeface="Wingdings" pitchFamily="2" charset="2"/>
              <a:buChar char="q"/>
            </a:pPr>
            <a:r>
              <a:rPr lang="pt-PT" sz="1800" dirty="0" smtClean="0">
                <a:latin typeface="Bernard MT Condensed" pitchFamily="18" charset="0"/>
              </a:rPr>
              <a:t> </a:t>
            </a:r>
            <a:r>
              <a:rPr lang="pt-PT" sz="18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rPr>
              <a:t>Personalidade jurídica una</a:t>
            </a:r>
          </a:p>
          <a:p>
            <a:pPr lvl="5">
              <a:buFont typeface="Wingdings" pitchFamily="2" charset="2"/>
              <a:buChar char="§"/>
            </a:pPr>
            <a:r>
              <a:rPr lang="pt-PT" sz="1600" dirty="0" smtClean="0">
                <a:latin typeface="Bernard MT Condensed" pitchFamily="18" charset="0"/>
              </a:rPr>
              <a:t>O Estado mantém sempre uma personalidade jurídica una. O Estado é vinculado no seu todo.</a:t>
            </a:r>
          </a:p>
          <a:p>
            <a:pPr lvl="5">
              <a:buFont typeface="Wingdings" pitchFamily="2" charset="2"/>
              <a:buChar char="q"/>
            </a:pPr>
            <a:endParaRPr lang="pt-PT" sz="1600" dirty="0" smtClean="0">
              <a:latin typeface="Bernard MT Condensed" pitchFamily="18" charset="0"/>
            </a:endParaRPr>
          </a:p>
          <a:p>
            <a:pPr lvl="3">
              <a:buFont typeface="Wingdings" pitchFamily="2" charset="2"/>
              <a:buChar char="q"/>
            </a:pPr>
            <a:r>
              <a:rPr lang="pt-PT" sz="1800" dirty="0" smtClean="0">
                <a:latin typeface="Bernard MT Condensed" pitchFamily="18" charset="0"/>
              </a:rPr>
              <a:t> </a:t>
            </a:r>
            <a:r>
              <a:rPr lang="pt-PT" sz="1800" b="1" u="sng" dirty="0" err="1" smtClean="0">
                <a:solidFill>
                  <a:schemeClr val="accent6">
                    <a:lumMod val="50000"/>
                  </a:schemeClr>
                </a:solidFill>
                <a:effectLst>
                  <a:outerShdw blurRad="38100" dist="38100" dir="2700000" algn="tl">
                    <a:srgbClr val="000000">
                      <a:alpha val="43137"/>
                    </a:srgbClr>
                  </a:outerShdw>
                </a:effectLst>
                <a:latin typeface="Bernard MT Condensed" pitchFamily="18" charset="0"/>
              </a:rPr>
              <a:t>Instrumentalidade</a:t>
            </a:r>
            <a:endParaRPr lang="pt-PT" sz="1800" b="1" u="sng" dirty="0" smtClean="0">
              <a:solidFill>
                <a:schemeClr val="accent6">
                  <a:lumMod val="50000"/>
                </a:schemeClr>
              </a:solidFill>
              <a:effectLst>
                <a:outerShdw blurRad="38100" dist="38100" dir="2700000" algn="tl">
                  <a:srgbClr val="000000">
                    <a:alpha val="43137"/>
                  </a:srgbClr>
                </a:outerShdw>
              </a:effectLst>
              <a:latin typeface="Bernard MT Condensed" pitchFamily="18" charset="0"/>
            </a:endParaRPr>
          </a:p>
          <a:p>
            <a:pPr lvl="5">
              <a:buFont typeface="Wingdings" pitchFamily="2" charset="2"/>
              <a:buChar char="§"/>
            </a:pPr>
            <a:r>
              <a:rPr lang="pt-PT" sz="1600" dirty="0" smtClean="0">
                <a:latin typeface="Bernard MT Condensed" pitchFamily="18" charset="0"/>
              </a:rPr>
              <a:t>Administração do estado é subordinada, não é independente nem autónoma</a:t>
            </a:r>
          </a:p>
          <a:p>
            <a:pPr lvl="3">
              <a:buFont typeface="Wingdings" pitchFamily="2" charset="2"/>
              <a:buChar char="q"/>
            </a:pPr>
            <a:endParaRPr lang="pt-PT" dirty="0"/>
          </a:p>
        </p:txBody>
      </p:sp>
      <p:sp>
        <p:nvSpPr>
          <p:cNvPr id="4" name="Marcador de Posição do Rodapé 3"/>
          <p:cNvSpPr>
            <a:spLocks noGrp="1"/>
          </p:cNvSpPr>
          <p:nvPr>
            <p:ph type="ftr" sz="quarter" idx="11"/>
          </p:nvPr>
        </p:nvSpPr>
        <p:spPr/>
        <p:txBody>
          <a:bodyPr/>
          <a:lstStyle/>
          <a:p>
            <a:r>
              <a:rPr lang="pt-PT" smtClean="0"/>
              <a:t>7ª AULA</a:t>
            </a:r>
            <a:endParaRPr lang="pt-PT"/>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3101</TotalTime>
  <Words>1485</Words>
  <Application>Microsoft Office PowerPoint</Application>
  <PresentationFormat>Apresentação no Ecrã (4:3)</PresentationFormat>
  <Paragraphs>399</Paragraphs>
  <Slides>28</Slides>
  <Notes>0</Notes>
  <HiddenSlides>0</HiddenSlides>
  <MMClips>0</MMClips>
  <ScaleCrop>false</ScaleCrop>
  <HeadingPairs>
    <vt:vector size="4" baseType="variant">
      <vt:variant>
        <vt:lpstr>Tema</vt:lpstr>
      </vt:variant>
      <vt:variant>
        <vt:i4>1</vt:i4>
      </vt:variant>
      <vt:variant>
        <vt:lpstr>Títulos dos diapositivos</vt:lpstr>
      </vt:variant>
      <vt:variant>
        <vt:i4>28</vt:i4>
      </vt:variant>
    </vt:vector>
  </HeadingPairs>
  <TitlesOfParts>
    <vt:vector size="29" baseType="lpstr">
      <vt:lpstr>Fluxo</vt:lpstr>
      <vt:lpstr>CIÊNCIA DA ADMINISTRAÇÃO I</vt:lpstr>
      <vt:lpstr>MISSÕES E ESTRUTURAS DA ADMINISTRAÇÃO PÚBLICA</vt:lpstr>
      <vt:lpstr>Diapositivo 3</vt:lpstr>
      <vt:lpstr>Diapositivo 4</vt:lpstr>
      <vt:lpstr>Diapositivo 5</vt:lpstr>
      <vt:lpstr>Diapositivo 6</vt:lpstr>
      <vt:lpstr>Diapositivo 7</vt:lpstr>
      <vt:lpstr>Diapositivo 8</vt:lpstr>
      <vt:lpstr>Diapositivo 9</vt:lpstr>
      <vt:lpstr>Diapositivo 10</vt:lpstr>
      <vt:lpstr>Diapositivo 11</vt:lpstr>
      <vt:lpstr>Diapositivo 12</vt:lpstr>
      <vt:lpstr>Diapositivo 13</vt:lpstr>
      <vt:lpstr>Diapositivo 14</vt:lpstr>
      <vt:lpstr>Diapositivo 15</vt:lpstr>
      <vt:lpstr>Diapositivo 16</vt:lpstr>
      <vt:lpstr>Diapositivo 17</vt:lpstr>
      <vt:lpstr>Diapositivo 18</vt:lpstr>
      <vt:lpstr>Diapositivo 19</vt:lpstr>
      <vt:lpstr>Sistema de organização administrativa</vt:lpstr>
      <vt:lpstr>Diapositivo 21</vt:lpstr>
      <vt:lpstr>Diapositivo 22</vt:lpstr>
      <vt:lpstr>Diapositivo 23</vt:lpstr>
      <vt:lpstr>Diapositivo 24</vt:lpstr>
      <vt:lpstr>Diapositivo 25</vt:lpstr>
      <vt:lpstr>Diapositivo 26</vt:lpstr>
      <vt:lpstr>Diapositivo 27</vt:lpstr>
      <vt:lpstr>Diapositivo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CIÊNCIA DA ADMINISTRAÇÃO I</dc:title>
  <dc:creator>Joaquim.Caeiro</dc:creator>
  <cp:lastModifiedBy>jcaeiro</cp:lastModifiedBy>
  <cp:revision>165</cp:revision>
  <dcterms:created xsi:type="dcterms:W3CDTF">2012-09-25T11:34:31Z</dcterms:created>
  <dcterms:modified xsi:type="dcterms:W3CDTF">2013-12-06T12:57:32Z</dcterms:modified>
</cp:coreProperties>
</file>